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elton, Brad" initials="SB" lastIdx="1" clrIdx="0">
    <p:extLst>
      <p:ext uri="{19B8F6BF-5375-455C-9EA6-DF929625EA0E}">
        <p15:presenceInfo xmlns:p15="http://schemas.microsoft.com/office/powerpoint/2012/main" userId="S::bks14@msstate.edu::cb63511d-dafe-4e44-837f-b835b6d1a7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106" d="100"/>
          <a:sy n="106" d="100"/>
        </p:scale>
        <p:origin x="5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F8D4-249D-4DE3-A8D3-9E95E51D1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9F9897-C6C5-4C71-820F-29DFC21B1D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0355AD-764E-463E-B530-F84720CE3E1F}"/>
              </a:ext>
            </a:extLst>
          </p:cNvPr>
          <p:cNvSpPr>
            <a:spLocks noGrp="1"/>
          </p:cNvSpPr>
          <p:nvPr>
            <p:ph type="dt" sz="half" idx="10"/>
          </p:nvPr>
        </p:nvSpPr>
        <p:spPr/>
        <p:txBody>
          <a:bodyPr/>
          <a:lstStyle/>
          <a:p>
            <a:fld id="{B3746581-0C00-411E-BB8B-FF8A46D9F9FE}" type="datetimeFigureOut">
              <a:rPr lang="en-US" smtClean="0"/>
              <a:t>5/24/2022</a:t>
            </a:fld>
            <a:endParaRPr lang="en-US" dirty="0"/>
          </a:p>
        </p:txBody>
      </p:sp>
      <p:sp>
        <p:nvSpPr>
          <p:cNvPr id="5" name="Footer Placeholder 4">
            <a:extLst>
              <a:ext uri="{FF2B5EF4-FFF2-40B4-BE49-F238E27FC236}">
                <a16:creationId xmlns:a16="http://schemas.microsoft.com/office/drawing/2014/main" id="{64C67F50-1B2F-4886-AC94-A0B3E03C3A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8C9CA7-9887-4FB0-8C21-468401E26C81}"/>
              </a:ext>
            </a:extLst>
          </p:cNvPr>
          <p:cNvSpPr>
            <a:spLocks noGrp="1"/>
          </p:cNvSpPr>
          <p:nvPr>
            <p:ph type="sldNum" sz="quarter" idx="12"/>
          </p:nvPr>
        </p:nvSpPr>
        <p:spPr/>
        <p:txBody>
          <a:bodyPr/>
          <a:lstStyle/>
          <a:p>
            <a:fld id="{5BCE2E73-A901-4F5C-B9F3-C28A1315A843}" type="slidenum">
              <a:rPr lang="en-US" smtClean="0"/>
              <a:t>‹#›</a:t>
            </a:fld>
            <a:endParaRPr lang="en-US" dirty="0"/>
          </a:p>
        </p:txBody>
      </p:sp>
    </p:spTree>
    <p:extLst>
      <p:ext uri="{BB962C8B-B14F-4D97-AF65-F5344CB8AC3E}">
        <p14:creationId xmlns:p14="http://schemas.microsoft.com/office/powerpoint/2010/main" val="248036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4909-B63A-41A6-8264-220812D4BD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4102A4-CD64-4F06-B256-2B91999767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08E44-99FF-44C7-B54C-9DD6D39EBE11}"/>
              </a:ext>
            </a:extLst>
          </p:cNvPr>
          <p:cNvSpPr>
            <a:spLocks noGrp="1"/>
          </p:cNvSpPr>
          <p:nvPr>
            <p:ph type="dt" sz="half" idx="10"/>
          </p:nvPr>
        </p:nvSpPr>
        <p:spPr/>
        <p:txBody>
          <a:bodyPr/>
          <a:lstStyle/>
          <a:p>
            <a:fld id="{B3746581-0C00-411E-BB8B-FF8A46D9F9FE}" type="datetimeFigureOut">
              <a:rPr lang="en-US" smtClean="0"/>
              <a:t>5/24/2022</a:t>
            </a:fld>
            <a:endParaRPr lang="en-US" dirty="0"/>
          </a:p>
        </p:txBody>
      </p:sp>
      <p:sp>
        <p:nvSpPr>
          <p:cNvPr id="5" name="Footer Placeholder 4">
            <a:extLst>
              <a:ext uri="{FF2B5EF4-FFF2-40B4-BE49-F238E27FC236}">
                <a16:creationId xmlns:a16="http://schemas.microsoft.com/office/drawing/2014/main" id="{8B2759CC-BDBB-4B1B-AB28-AC3B4D6F0D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0C88A8-CD0F-4683-9085-44D208933820}"/>
              </a:ext>
            </a:extLst>
          </p:cNvPr>
          <p:cNvSpPr>
            <a:spLocks noGrp="1"/>
          </p:cNvSpPr>
          <p:nvPr>
            <p:ph type="sldNum" sz="quarter" idx="12"/>
          </p:nvPr>
        </p:nvSpPr>
        <p:spPr/>
        <p:txBody>
          <a:bodyPr/>
          <a:lstStyle/>
          <a:p>
            <a:fld id="{5BCE2E73-A901-4F5C-B9F3-C28A1315A843}" type="slidenum">
              <a:rPr lang="en-US" smtClean="0"/>
              <a:t>‹#›</a:t>
            </a:fld>
            <a:endParaRPr lang="en-US" dirty="0"/>
          </a:p>
        </p:txBody>
      </p:sp>
    </p:spTree>
    <p:extLst>
      <p:ext uri="{BB962C8B-B14F-4D97-AF65-F5344CB8AC3E}">
        <p14:creationId xmlns:p14="http://schemas.microsoft.com/office/powerpoint/2010/main" val="207421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CC9CA-1AE2-42F8-8589-4724914405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E19217-85B7-4BD6-B21D-8F68DFEEA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AB96E-F846-4A63-AB42-D223BE5315D0}"/>
              </a:ext>
            </a:extLst>
          </p:cNvPr>
          <p:cNvSpPr>
            <a:spLocks noGrp="1"/>
          </p:cNvSpPr>
          <p:nvPr>
            <p:ph type="dt" sz="half" idx="10"/>
          </p:nvPr>
        </p:nvSpPr>
        <p:spPr/>
        <p:txBody>
          <a:bodyPr/>
          <a:lstStyle/>
          <a:p>
            <a:fld id="{B3746581-0C00-411E-BB8B-FF8A46D9F9FE}" type="datetimeFigureOut">
              <a:rPr lang="en-US" smtClean="0"/>
              <a:t>5/24/2022</a:t>
            </a:fld>
            <a:endParaRPr lang="en-US" dirty="0"/>
          </a:p>
        </p:txBody>
      </p:sp>
      <p:sp>
        <p:nvSpPr>
          <p:cNvPr id="5" name="Footer Placeholder 4">
            <a:extLst>
              <a:ext uri="{FF2B5EF4-FFF2-40B4-BE49-F238E27FC236}">
                <a16:creationId xmlns:a16="http://schemas.microsoft.com/office/drawing/2014/main" id="{EFB12D3A-9639-4DC3-80C9-4C37F13597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F332B8-A4F0-43FF-A37E-24B8E7105CBE}"/>
              </a:ext>
            </a:extLst>
          </p:cNvPr>
          <p:cNvSpPr>
            <a:spLocks noGrp="1"/>
          </p:cNvSpPr>
          <p:nvPr>
            <p:ph type="sldNum" sz="quarter" idx="12"/>
          </p:nvPr>
        </p:nvSpPr>
        <p:spPr/>
        <p:txBody>
          <a:bodyPr/>
          <a:lstStyle/>
          <a:p>
            <a:fld id="{5BCE2E73-A901-4F5C-B9F3-C28A1315A843}" type="slidenum">
              <a:rPr lang="en-US" smtClean="0"/>
              <a:t>‹#›</a:t>
            </a:fld>
            <a:endParaRPr lang="en-US" dirty="0"/>
          </a:p>
        </p:txBody>
      </p:sp>
    </p:spTree>
    <p:extLst>
      <p:ext uri="{BB962C8B-B14F-4D97-AF65-F5344CB8AC3E}">
        <p14:creationId xmlns:p14="http://schemas.microsoft.com/office/powerpoint/2010/main" val="169689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86FA-B07D-4CF2-B72B-2FEE1AFCD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266D7-5D94-43D5-A05D-097A8F3A9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BDDE9-2A70-46F1-909F-EFD874A7644A}"/>
              </a:ext>
            </a:extLst>
          </p:cNvPr>
          <p:cNvSpPr>
            <a:spLocks noGrp="1"/>
          </p:cNvSpPr>
          <p:nvPr>
            <p:ph type="dt" sz="half" idx="10"/>
          </p:nvPr>
        </p:nvSpPr>
        <p:spPr/>
        <p:txBody>
          <a:bodyPr/>
          <a:lstStyle/>
          <a:p>
            <a:fld id="{B3746581-0C00-411E-BB8B-FF8A46D9F9FE}" type="datetimeFigureOut">
              <a:rPr lang="en-US" smtClean="0"/>
              <a:t>5/24/2022</a:t>
            </a:fld>
            <a:endParaRPr lang="en-US" dirty="0"/>
          </a:p>
        </p:txBody>
      </p:sp>
      <p:sp>
        <p:nvSpPr>
          <p:cNvPr id="5" name="Footer Placeholder 4">
            <a:extLst>
              <a:ext uri="{FF2B5EF4-FFF2-40B4-BE49-F238E27FC236}">
                <a16:creationId xmlns:a16="http://schemas.microsoft.com/office/drawing/2014/main" id="{5C548BBE-CB30-42FE-8867-0E91C31377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84A210-AB7E-4A07-BE4E-FFAA67E610D0}"/>
              </a:ext>
            </a:extLst>
          </p:cNvPr>
          <p:cNvSpPr>
            <a:spLocks noGrp="1"/>
          </p:cNvSpPr>
          <p:nvPr>
            <p:ph type="sldNum" sz="quarter" idx="12"/>
          </p:nvPr>
        </p:nvSpPr>
        <p:spPr/>
        <p:txBody>
          <a:bodyPr/>
          <a:lstStyle/>
          <a:p>
            <a:fld id="{5BCE2E73-A901-4F5C-B9F3-C28A1315A843}" type="slidenum">
              <a:rPr lang="en-US" smtClean="0"/>
              <a:t>‹#›</a:t>
            </a:fld>
            <a:endParaRPr lang="en-US" dirty="0"/>
          </a:p>
        </p:txBody>
      </p:sp>
    </p:spTree>
    <p:extLst>
      <p:ext uri="{BB962C8B-B14F-4D97-AF65-F5344CB8AC3E}">
        <p14:creationId xmlns:p14="http://schemas.microsoft.com/office/powerpoint/2010/main" val="298760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5690-6B7B-4F9E-96B1-281288892F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F90726-42C2-4B08-AD79-CEA80AF886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EAB4E5-F3DE-4BDD-ABE8-49D24BA385C7}"/>
              </a:ext>
            </a:extLst>
          </p:cNvPr>
          <p:cNvSpPr>
            <a:spLocks noGrp="1"/>
          </p:cNvSpPr>
          <p:nvPr>
            <p:ph type="dt" sz="half" idx="10"/>
          </p:nvPr>
        </p:nvSpPr>
        <p:spPr/>
        <p:txBody>
          <a:bodyPr/>
          <a:lstStyle/>
          <a:p>
            <a:fld id="{B3746581-0C00-411E-BB8B-FF8A46D9F9FE}" type="datetimeFigureOut">
              <a:rPr lang="en-US" smtClean="0"/>
              <a:t>5/24/2022</a:t>
            </a:fld>
            <a:endParaRPr lang="en-US" dirty="0"/>
          </a:p>
        </p:txBody>
      </p:sp>
      <p:sp>
        <p:nvSpPr>
          <p:cNvPr id="5" name="Footer Placeholder 4">
            <a:extLst>
              <a:ext uri="{FF2B5EF4-FFF2-40B4-BE49-F238E27FC236}">
                <a16:creationId xmlns:a16="http://schemas.microsoft.com/office/drawing/2014/main" id="{D1F9F725-8758-499E-9A9F-0FCC8C59B8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62D5B4-D5C6-4A30-B8F3-118678AE650C}"/>
              </a:ext>
            </a:extLst>
          </p:cNvPr>
          <p:cNvSpPr>
            <a:spLocks noGrp="1"/>
          </p:cNvSpPr>
          <p:nvPr>
            <p:ph type="sldNum" sz="quarter" idx="12"/>
          </p:nvPr>
        </p:nvSpPr>
        <p:spPr/>
        <p:txBody>
          <a:bodyPr/>
          <a:lstStyle/>
          <a:p>
            <a:fld id="{5BCE2E73-A901-4F5C-B9F3-C28A1315A843}" type="slidenum">
              <a:rPr lang="en-US" smtClean="0"/>
              <a:t>‹#›</a:t>
            </a:fld>
            <a:endParaRPr lang="en-US" dirty="0"/>
          </a:p>
        </p:txBody>
      </p:sp>
    </p:spTree>
    <p:extLst>
      <p:ext uri="{BB962C8B-B14F-4D97-AF65-F5344CB8AC3E}">
        <p14:creationId xmlns:p14="http://schemas.microsoft.com/office/powerpoint/2010/main" val="134530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24E9-4315-4EA7-9C5E-352812521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1FEA64-621E-4D74-BAB6-50B1C14163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51F38-40B3-4498-A98D-CE7ACD2927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09341-C724-4A74-8DA6-B0B3A23884CA}"/>
              </a:ext>
            </a:extLst>
          </p:cNvPr>
          <p:cNvSpPr>
            <a:spLocks noGrp="1"/>
          </p:cNvSpPr>
          <p:nvPr>
            <p:ph type="dt" sz="half" idx="10"/>
          </p:nvPr>
        </p:nvSpPr>
        <p:spPr/>
        <p:txBody>
          <a:bodyPr/>
          <a:lstStyle/>
          <a:p>
            <a:fld id="{B3746581-0C00-411E-BB8B-FF8A46D9F9FE}" type="datetimeFigureOut">
              <a:rPr lang="en-US" smtClean="0"/>
              <a:t>5/24/2022</a:t>
            </a:fld>
            <a:endParaRPr lang="en-US" dirty="0"/>
          </a:p>
        </p:txBody>
      </p:sp>
      <p:sp>
        <p:nvSpPr>
          <p:cNvPr id="6" name="Footer Placeholder 5">
            <a:extLst>
              <a:ext uri="{FF2B5EF4-FFF2-40B4-BE49-F238E27FC236}">
                <a16:creationId xmlns:a16="http://schemas.microsoft.com/office/drawing/2014/main" id="{113FCC18-38DA-4E0D-A991-6C80C293D4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BB9A3A-8F64-4CC3-AF7C-3496C41A9676}"/>
              </a:ext>
            </a:extLst>
          </p:cNvPr>
          <p:cNvSpPr>
            <a:spLocks noGrp="1"/>
          </p:cNvSpPr>
          <p:nvPr>
            <p:ph type="sldNum" sz="quarter" idx="12"/>
          </p:nvPr>
        </p:nvSpPr>
        <p:spPr/>
        <p:txBody>
          <a:bodyPr/>
          <a:lstStyle/>
          <a:p>
            <a:fld id="{5BCE2E73-A901-4F5C-B9F3-C28A1315A843}" type="slidenum">
              <a:rPr lang="en-US" smtClean="0"/>
              <a:t>‹#›</a:t>
            </a:fld>
            <a:endParaRPr lang="en-US" dirty="0"/>
          </a:p>
        </p:txBody>
      </p:sp>
    </p:spTree>
    <p:extLst>
      <p:ext uri="{BB962C8B-B14F-4D97-AF65-F5344CB8AC3E}">
        <p14:creationId xmlns:p14="http://schemas.microsoft.com/office/powerpoint/2010/main" val="79065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36B3-6855-47C7-A6DB-0ADAB26DC4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41FAFA-CAAA-4089-8C1F-2EF683600D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D86649-2F5F-419B-99E9-0078A348C2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F47B40-0D33-4605-A045-AB6496F63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0D1E29-7AA7-45A5-A78F-9F072D6F19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B30786-BFDD-4C78-8B22-38873101332A}"/>
              </a:ext>
            </a:extLst>
          </p:cNvPr>
          <p:cNvSpPr>
            <a:spLocks noGrp="1"/>
          </p:cNvSpPr>
          <p:nvPr>
            <p:ph type="dt" sz="half" idx="10"/>
          </p:nvPr>
        </p:nvSpPr>
        <p:spPr/>
        <p:txBody>
          <a:bodyPr/>
          <a:lstStyle/>
          <a:p>
            <a:fld id="{B3746581-0C00-411E-BB8B-FF8A46D9F9FE}" type="datetimeFigureOut">
              <a:rPr lang="en-US" smtClean="0"/>
              <a:t>5/24/2022</a:t>
            </a:fld>
            <a:endParaRPr lang="en-US" dirty="0"/>
          </a:p>
        </p:txBody>
      </p:sp>
      <p:sp>
        <p:nvSpPr>
          <p:cNvPr id="8" name="Footer Placeholder 7">
            <a:extLst>
              <a:ext uri="{FF2B5EF4-FFF2-40B4-BE49-F238E27FC236}">
                <a16:creationId xmlns:a16="http://schemas.microsoft.com/office/drawing/2014/main" id="{CEA58FDC-CC4D-4DE5-9A18-816DEB68A44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1EC6B4E-C665-4BD6-982C-1FE59E72D9F9}"/>
              </a:ext>
            </a:extLst>
          </p:cNvPr>
          <p:cNvSpPr>
            <a:spLocks noGrp="1"/>
          </p:cNvSpPr>
          <p:nvPr>
            <p:ph type="sldNum" sz="quarter" idx="12"/>
          </p:nvPr>
        </p:nvSpPr>
        <p:spPr/>
        <p:txBody>
          <a:bodyPr/>
          <a:lstStyle/>
          <a:p>
            <a:fld id="{5BCE2E73-A901-4F5C-B9F3-C28A1315A843}" type="slidenum">
              <a:rPr lang="en-US" smtClean="0"/>
              <a:t>‹#›</a:t>
            </a:fld>
            <a:endParaRPr lang="en-US" dirty="0"/>
          </a:p>
        </p:txBody>
      </p:sp>
    </p:spTree>
    <p:extLst>
      <p:ext uri="{BB962C8B-B14F-4D97-AF65-F5344CB8AC3E}">
        <p14:creationId xmlns:p14="http://schemas.microsoft.com/office/powerpoint/2010/main" val="177112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5ED9-B0E3-405D-8655-B7D182032F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EB1469-C111-4D38-9543-C1302F8080EA}"/>
              </a:ext>
            </a:extLst>
          </p:cNvPr>
          <p:cNvSpPr>
            <a:spLocks noGrp="1"/>
          </p:cNvSpPr>
          <p:nvPr>
            <p:ph type="dt" sz="half" idx="10"/>
          </p:nvPr>
        </p:nvSpPr>
        <p:spPr/>
        <p:txBody>
          <a:bodyPr/>
          <a:lstStyle/>
          <a:p>
            <a:fld id="{B3746581-0C00-411E-BB8B-FF8A46D9F9FE}" type="datetimeFigureOut">
              <a:rPr lang="en-US" smtClean="0"/>
              <a:t>5/24/2022</a:t>
            </a:fld>
            <a:endParaRPr lang="en-US" dirty="0"/>
          </a:p>
        </p:txBody>
      </p:sp>
      <p:sp>
        <p:nvSpPr>
          <p:cNvPr id="4" name="Footer Placeholder 3">
            <a:extLst>
              <a:ext uri="{FF2B5EF4-FFF2-40B4-BE49-F238E27FC236}">
                <a16:creationId xmlns:a16="http://schemas.microsoft.com/office/drawing/2014/main" id="{8E0DC51E-CF11-4DD0-999B-EBB3FC5C89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C817B0-6599-4AA2-85C6-203BE5D482FD}"/>
              </a:ext>
            </a:extLst>
          </p:cNvPr>
          <p:cNvSpPr>
            <a:spLocks noGrp="1"/>
          </p:cNvSpPr>
          <p:nvPr>
            <p:ph type="sldNum" sz="quarter" idx="12"/>
          </p:nvPr>
        </p:nvSpPr>
        <p:spPr/>
        <p:txBody>
          <a:bodyPr/>
          <a:lstStyle/>
          <a:p>
            <a:fld id="{5BCE2E73-A901-4F5C-B9F3-C28A1315A843}" type="slidenum">
              <a:rPr lang="en-US" smtClean="0"/>
              <a:t>‹#›</a:t>
            </a:fld>
            <a:endParaRPr lang="en-US" dirty="0"/>
          </a:p>
        </p:txBody>
      </p:sp>
    </p:spTree>
    <p:extLst>
      <p:ext uri="{BB962C8B-B14F-4D97-AF65-F5344CB8AC3E}">
        <p14:creationId xmlns:p14="http://schemas.microsoft.com/office/powerpoint/2010/main" val="339182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37008-9DD6-4ADE-9067-9E079FCBABA3}"/>
              </a:ext>
            </a:extLst>
          </p:cNvPr>
          <p:cNvSpPr>
            <a:spLocks noGrp="1"/>
          </p:cNvSpPr>
          <p:nvPr>
            <p:ph type="dt" sz="half" idx="10"/>
          </p:nvPr>
        </p:nvSpPr>
        <p:spPr/>
        <p:txBody>
          <a:bodyPr/>
          <a:lstStyle/>
          <a:p>
            <a:fld id="{B3746581-0C00-411E-BB8B-FF8A46D9F9FE}" type="datetimeFigureOut">
              <a:rPr lang="en-US" smtClean="0"/>
              <a:t>5/24/2022</a:t>
            </a:fld>
            <a:endParaRPr lang="en-US" dirty="0"/>
          </a:p>
        </p:txBody>
      </p:sp>
      <p:sp>
        <p:nvSpPr>
          <p:cNvPr id="3" name="Footer Placeholder 2">
            <a:extLst>
              <a:ext uri="{FF2B5EF4-FFF2-40B4-BE49-F238E27FC236}">
                <a16:creationId xmlns:a16="http://schemas.microsoft.com/office/drawing/2014/main" id="{7D7387E8-B037-4975-8E75-A188A51A21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B9796A-DE92-4007-91FA-2011C2274D6D}"/>
              </a:ext>
            </a:extLst>
          </p:cNvPr>
          <p:cNvSpPr>
            <a:spLocks noGrp="1"/>
          </p:cNvSpPr>
          <p:nvPr>
            <p:ph type="sldNum" sz="quarter" idx="12"/>
          </p:nvPr>
        </p:nvSpPr>
        <p:spPr/>
        <p:txBody>
          <a:bodyPr/>
          <a:lstStyle/>
          <a:p>
            <a:fld id="{5BCE2E73-A901-4F5C-B9F3-C28A1315A843}" type="slidenum">
              <a:rPr lang="en-US" smtClean="0"/>
              <a:t>‹#›</a:t>
            </a:fld>
            <a:endParaRPr lang="en-US" dirty="0"/>
          </a:p>
        </p:txBody>
      </p:sp>
    </p:spTree>
    <p:extLst>
      <p:ext uri="{BB962C8B-B14F-4D97-AF65-F5344CB8AC3E}">
        <p14:creationId xmlns:p14="http://schemas.microsoft.com/office/powerpoint/2010/main" val="99649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07FC-AC46-40A4-8221-79AD22A3A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8742-20D9-4FA8-A47A-6571DE69C7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DEB0C2-86C2-4E77-86F0-7480F3110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ACF9B-9375-49C6-9866-C08296D6E1BC}"/>
              </a:ext>
            </a:extLst>
          </p:cNvPr>
          <p:cNvSpPr>
            <a:spLocks noGrp="1"/>
          </p:cNvSpPr>
          <p:nvPr>
            <p:ph type="dt" sz="half" idx="10"/>
          </p:nvPr>
        </p:nvSpPr>
        <p:spPr/>
        <p:txBody>
          <a:bodyPr/>
          <a:lstStyle/>
          <a:p>
            <a:fld id="{B3746581-0C00-411E-BB8B-FF8A46D9F9FE}" type="datetimeFigureOut">
              <a:rPr lang="en-US" smtClean="0"/>
              <a:t>5/24/2022</a:t>
            </a:fld>
            <a:endParaRPr lang="en-US" dirty="0"/>
          </a:p>
        </p:txBody>
      </p:sp>
      <p:sp>
        <p:nvSpPr>
          <p:cNvPr id="6" name="Footer Placeholder 5">
            <a:extLst>
              <a:ext uri="{FF2B5EF4-FFF2-40B4-BE49-F238E27FC236}">
                <a16:creationId xmlns:a16="http://schemas.microsoft.com/office/drawing/2014/main" id="{D4D2EE68-65E3-4E67-8870-6D3DF15AC0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77DB80-5433-409D-B7AC-A4F6F3824284}"/>
              </a:ext>
            </a:extLst>
          </p:cNvPr>
          <p:cNvSpPr>
            <a:spLocks noGrp="1"/>
          </p:cNvSpPr>
          <p:nvPr>
            <p:ph type="sldNum" sz="quarter" idx="12"/>
          </p:nvPr>
        </p:nvSpPr>
        <p:spPr/>
        <p:txBody>
          <a:bodyPr/>
          <a:lstStyle/>
          <a:p>
            <a:fld id="{5BCE2E73-A901-4F5C-B9F3-C28A1315A843}" type="slidenum">
              <a:rPr lang="en-US" smtClean="0"/>
              <a:t>‹#›</a:t>
            </a:fld>
            <a:endParaRPr lang="en-US" dirty="0"/>
          </a:p>
        </p:txBody>
      </p:sp>
    </p:spTree>
    <p:extLst>
      <p:ext uri="{BB962C8B-B14F-4D97-AF65-F5344CB8AC3E}">
        <p14:creationId xmlns:p14="http://schemas.microsoft.com/office/powerpoint/2010/main" val="427064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0C79-FC9E-4C06-8D16-3DE863678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2C0BD9-5D3D-4A54-A9E9-FCE3FAE7B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F6DE9A9-58AD-4269-9D7F-87167F33D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3F4360-E72E-44E0-B53F-97B5DC7C9D64}"/>
              </a:ext>
            </a:extLst>
          </p:cNvPr>
          <p:cNvSpPr>
            <a:spLocks noGrp="1"/>
          </p:cNvSpPr>
          <p:nvPr>
            <p:ph type="dt" sz="half" idx="10"/>
          </p:nvPr>
        </p:nvSpPr>
        <p:spPr/>
        <p:txBody>
          <a:bodyPr/>
          <a:lstStyle/>
          <a:p>
            <a:fld id="{B3746581-0C00-411E-BB8B-FF8A46D9F9FE}" type="datetimeFigureOut">
              <a:rPr lang="en-US" smtClean="0"/>
              <a:t>5/24/2022</a:t>
            </a:fld>
            <a:endParaRPr lang="en-US" dirty="0"/>
          </a:p>
        </p:txBody>
      </p:sp>
      <p:sp>
        <p:nvSpPr>
          <p:cNvPr id="6" name="Footer Placeholder 5">
            <a:extLst>
              <a:ext uri="{FF2B5EF4-FFF2-40B4-BE49-F238E27FC236}">
                <a16:creationId xmlns:a16="http://schemas.microsoft.com/office/drawing/2014/main" id="{A017685B-6984-4F00-878D-F3A005E765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2AF4DB-6126-471E-9CD7-90C9B9519039}"/>
              </a:ext>
            </a:extLst>
          </p:cNvPr>
          <p:cNvSpPr>
            <a:spLocks noGrp="1"/>
          </p:cNvSpPr>
          <p:nvPr>
            <p:ph type="sldNum" sz="quarter" idx="12"/>
          </p:nvPr>
        </p:nvSpPr>
        <p:spPr/>
        <p:txBody>
          <a:bodyPr/>
          <a:lstStyle/>
          <a:p>
            <a:fld id="{5BCE2E73-A901-4F5C-B9F3-C28A1315A843}" type="slidenum">
              <a:rPr lang="en-US" smtClean="0"/>
              <a:t>‹#›</a:t>
            </a:fld>
            <a:endParaRPr lang="en-US" dirty="0"/>
          </a:p>
        </p:txBody>
      </p:sp>
    </p:spTree>
    <p:extLst>
      <p:ext uri="{BB962C8B-B14F-4D97-AF65-F5344CB8AC3E}">
        <p14:creationId xmlns:p14="http://schemas.microsoft.com/office/powerpoint/2010/main" val="418861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2942FD-DFF5-4683-BAD6-DE9D862FC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EE4841-674E-4E1C-B8CF-1EC41367BF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67E52-4B5B-4D56-BDB1-29A7E83624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46581-0C00-411E-BB8B-FF8A46D9F9FE}" type="datetimeFigureOut">
              <a:rPr lang="en-US" smtClean="0"/>
              <a:t>5/24/2022</a:t>
            </a:fld>
            <a:endParaRPr lang="en-US" dirty="0"/>
          </a:p>
        </p:txBody>
      </p:sp>
      <p:sp>
        <p:nvSpPr>
          <p:cNvPr id="5" name="Footer Placeholder 4">
            <a:extLst>
              <a:ext uri="{FF2B5EF4-FFF2-40B4-BE49-F238E27FC236}">
                <a16:creationId xmlns:a16="http://schemas.microsoft.com/office/drawing/2014/main" id="{DA877C02-CFE6-42C4-8247-8B8BAE0A7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16BB47-4E11-4760-B376-73AD4B545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E2E73-A901-4F5C-B9F3-C28A1315A843}" type="slidenum">
              <a:rPr lang="en-US" smtClean="0"/>
              <a:t>‹#›</a:t>
            </a:fld>
            <a:endParaRPr lang="en-US" dirty="0"/>
          </a:p>
        </p:txBody>
      </p:sp>
    </p:spTree>
    <p:extLst>
      <p:ext uri="{BB962C8B-B14F-4D97-AF65-F5344CB8AC3E}">
        <p14:creationId xmlns:p14="http://schemas.microsoft.com/office/powerpoint/2010/main" val="288976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0.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9.pn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msstate.pageuppeople.com/"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pestes@hrm.msstate.du" TargetMode="Externa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95D738F8-8173-4F02-BA27-9D1619823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1977" y="395138"/>
            <a:ext cx="4468041" cy="3206900"/>
          </a:xfrm>
          <a:prstGeom prst="rect">
            <a:avLst/>
          </a:prstGeom>
        </p:spPr>
      </p:pic>
      <p:sp>
        <p:nvSpPr>
          <p:cNvPr id="3" name="Subtitle 2">
            <a:extLst>
              <a:ext uri="{FF2B5EF4-FFF2-40B4-BE49-F238E27FC236}">
                <a16:creationId xmlns:a16="http://schemas.microsoft.com/office/drawing/2014/main" id="{A85C3552-2DC0-4DD7-AB03-1164A3D9F53F}"/>
              </a:ext>
            </a:extLst>
          </p:cNvPr>
          <p:cNvSpPr>
            <a:spLocks noGrp="1"/>
          </p:cNvSpPr>
          <p:nvPr>
            <p:ph type="subTitle" idx="1"/>
          </p:nvPr>
        </p:nvSpPr>
        <p:spPr>
          <a:xfrm>
            <a:off x="1523997" y="3081089"/>
            <a:ext cx="9144000" cy="499699"/>
          </a:xfrm>
        </p:spPr>
        <p:txBody>
          <a:bodyPr/>
          <a:lstStyle/>
          <a:p>
            <a:r>
              <a:rPr lang="en-US" dirty="0"/>
              <a:t>Hiring Coordinator Reference Guide</a:t>
            </a:r>
          </a:p>
        </p:txBody>
      </p:sp>
      <p:sp>
        <p:nvSpPr>
          <p:cNvPr id="4" name="Subtitle 2">
            <a:extLst>
              <a:ext uri="{FF2B5EF4-FFF2-40B4-BE49-F238E27FC236}">
                <a16:creationId xmlns:a16="http://schemas.microsoft.com/office/drawing/2014/main" id="{3AF707D3-54DD-4A05-8C3F-16707A0D9F01}"/>
              </a:ext>
            </a:extLst>
          </p:cNvPr>
          <p:cNvSpPr txBox="1">
            <a:spLocks/>
          </p:cNvSpPr>
          <p:nvPr/>
        </p:nvSpPr>
        <p:spPr>
          <a:xfrm>
            <a:off x="1523999" y="4120197"/>
            <a:ext cx="9144000" cy="4996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How to Create a PARF in PageUp</a:t>
            </a:r>
          </a:p>
        </p:txBody>
      </p:sp>
      <p:cxnSp>
        <p:nvCxnSpPr>
          <p:cNvPr id="6" name="Straight Connector 5">
            <a:extLst>
              <a:ext uri="{FF2B5EF4-FFF2-40B4-BE49-F238E27FC236}">
                <a16:creationId xmlns:a16="http://schemas.microsoft.com/office/drawing/2014/main" id="{A8235BC3-6939-4F86-9C5C-7894118A7241}"/>
              </a:ext>
            </a:extLst>
          </p:cNvPr>
          <p:cNvCxnSpPr/>
          <p:nvPr/>
        </p:nvCxnSpPr>
        <p:spPr>
          <a:xfrm>
            <a:off x="1571896" y="3662998"/>
            <a:ext cx="904820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8AD84B16-38F5-408F-8242-61466C2E8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870" y="5487239"/>
            <a:ext cx="7382256" cy="1033272"/>
          </a:xfrm>
          <a:prstGeom prst="rect">
            <a:avLst/>
          </a:prstGeom>
        </p:spPr>
      </p:pic>
    </p:spTree>
    <p:custDataLst>
      <p:tags r:id="rId1"/>
    </p:custDataLst>
    <p:extLst>
      <p:ext uri="{BB962C8B-B14F-4D97-AF65-F5344CB8AC3E}">
        <p14:creationId xmlns:p14="http://schemas.microsoft.com/office/powerpoint/2010/main" val="415690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C29A-438E-4C56-998A-3B6E7CF3E278}"/>
              </a:ext>
            </a:extLst>
          </p:cNvPr>
          <p:cNvSpPr>
            <a:spLocks noGrp="1"/>
          </p:cNvSpPr>
          <p:nvPr>
            <p:ph type="title"/>
          </p:nvPr>
        </p:nvSpPr>
        <p:spPr>
          <a:xfrm>
            <a:off x="838200" y="161925"/>
            <a:ext cx="10515600" cy="793115"/>
          </a:xfrm>
        </p:spPr>
        <p:txBody>
          <a:bodyPr>
            <a:normAutofit/>
          </a:bodyPr>
          <a:lstStyle/>
          <a:p>
            <a:pPr algn="ctr"/>
            <a:r>
              <a:rPr lang="en-US" sz="2800" dirty="0"/>
              <a:t>New Job Page- Position Details</a:t>
            </a:r>
          </a:p>
        </p:txBody>
      </p:sp>
      <p:pic>
        <p:nvPicPr>
          <p:cNvPr id="5" name="Content Placeholder 4">
            <a:extLst>
              <a:ext uri="{FF2B5EF4-FFF2-40B4-BE49-F238E27FC236}">
                <a16:creationId xmlns:a16="http://schemas.microsoft.com/office/drawing/2014/main" id="{7687F119-82B8-4EF2-BE9C-EFCAA8CCF0B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579" r="50" b="11620"/>
          <a:stretch/>
        </p:blipFill>
        <p:spPr>
          <a:xfrm>
            <a:off x="-265541" y="1076960"/>
            <a:ext cx="12723082" cy="5364480"/>
          </a:xfrm>
        </p:spPr>
      </p:pic>
      <p:sp>
        <p:nvSpPr>
          <p:cNvPr id="10" name="TextBox 9">
            <a:extLst>
              <a:ext uri="{FF2B5EF4-FFF2-40B4-BE49-F238E27FC236}">
                <a16:creationId xmlns:a16="http://schemas.microsoft.com/office/drawing/2014/main" id="{253BA4A7-34B6-4E84-A0E1-D193A87E73C8}"/>
              </a:ext>
            </a:extLst>
          </p:cNvPr>
          <p:cNvSpPr txBox="1"/>
          <p:nvPr/>
        </p:nvSpPr>
        <p:spPr>
          <a:xfrm>
            <a:off x="2299405" y="3072844"/>
            <a:ext cx="931475" cy="1200329"/>
          </a:xfrm>
          <a:prstGeom prst="rect">
            <a:avLst/>
          </a:prstGeom>
          <a:noFill/>
        </p:spPr>
        <p:txBody>
          <a:bodyPr wrap="square" rtlCol="0">
            <a:spAutoFit/>
          </a:bodyPr>
          <a:lstStyle/>
          <a:p>
            <a:r>
              <a:rPr lang="en-US" sz="7200" dirty="0">
                <a:ln>
                  <a:solidFill>
                    <a:schemeClr val="tx1"/>
                  </a:solidFill>
                </a:ln>
                <a:solidFill>
                  <a:srgbClr val="FFFF00"/>
                </a:solidFill>
                <a:latin typeface="Walbaum Text" panose="020B0604020202020204" pitchFamily="18" charset="0"/>
              </a:rPr>
              <a:t>{</a:t>
            </a:r>
            <a:endParaRPr lang="en-US" dirty="0">
              <a:ln>
                <a:solidFill>
                  <a:schemeClr val="tx1"/>
                </a:solidFill>
              </a:ln>
              <a:solidFill>
                <a:srgbClr val="FFFF00"/>
              </a:solidFill>
            </a:endParaRPr>
          </a:p>
        </p:txBody>
      </p:sp>
      <p:sp>
        <p:nvSpPr>
          <p:cNvPr id="11" name="TextBox 10">
            <a:extLst>
              <a:ext uri="{FF2B5EF4-FFF2-40B4-BE49-F238E27FC236}">
                <a16:creationId xmlns:a16="http://schemas.microsoft.com/office/drawing/2014/main" id="{37E521CA-FA60-44C3-9BE6-0E6DF1A9505A}"/>
              </a:ext>
            </a:extLst>
          </p:cNvPr>
          <p:cNvSpPr txBox="1"/>
          <p:nvPr/>
        </p:nvSpPr>
        <p:spPr>
          <a:xfrm>
            <a:off x="111760" y="1591438"/>
            <a:ext cx="2092960" cy="646331"/>
          </a:xfrm>
          <a:prstGeom prst="rect">
            <a:avLst/>
          </a:prstGeom>
          <a:noFill/>
        </p:spPr>
        <p:txBody>
          <a:bodyPr wrap="square" rtlCol="0">
            <a:spAutoFit/>
          </a:bodyPr>
          <a:lstStyle/>
          <a:p>
            <a:r>
              <a:rPr lang="en-US" sz="1200" b="1" dirty="0"/>
              <a:t>Division</a:t>
            </a:r>
            <a:r>
              <a:rPr lang="en-US" sz="1200" dirty="0"/>
              <a:t>: Auto populates but if it fails to do so, select from the drop-down menu.</a:t>
            </a:r>
          </a:p>
        </p:txBody>
      </p:sp>
      <p:sp>
        <p:nvSpPr>
          <p:cNvPr id="7" name="TextBox 6">
            <a:extLst>
              <a:ext uri="{FF2B5EF4-FFF2-40B4-BE49-F238E27FC236}">
                <a16:creationId xmlns:a16="http://schemas.microsoft.com/office/drawing/2014/main" id="{F41FF958-679A-48A9-9EC7-E48DD73D0AB8}"/>
              </a:ext>
            </a:extLst>
          </p:cNvPr>
          <p:cNvSpPr txBox="1"/>
          <p:nvPr/>
        </p:nvSpPr>
        <p:spPr>
          <a:xfrm>
            <a:off x="111760" y="2491601"/>
            <a:ext cx="2092960" cy="646331"/>
          </a:xfrm>
          <a:prstGeom prst="rect">
            <a:avLst/>
          </a:prstGeom>
          <a:noFill/>
        </p:spPr>
        <p:txBody>
          <a:bodyPr wrap="square" rtlCol="0">
            <a:spAutoFit/>
          </a:bodyPr>
          <a:lstStyle/>
          <a:p>
            <a:r>
              <a:rPr lang="en-US" sz="1200" b="1" dirty="0"/>
              <a:t>Department</a:t>
            </a:r>
            <a:r>
              <a:rPr lang="en-US" sz="1200" dirty="0"/>
              <a:t>: Auto populates but if it fails to do so, select from the drop-down menu.</a:t>
            </a:r>
          </a:p>
        </p:txBody>
      </p:sp>
      <p:sp>
        <p:nvSpPr>
          <p:cNvPr id="8" name="TextBox 7">
            <a:extLst>
              <a:ext uri="{FF2B5EF4-FFF2-40B4-BE49-F238E27FC236}">
                <a16:creationId xmlns:a16="http://schemas.microsoft.com/office/drawing/2014/main" id="{25C510D4-1836-4731-B6F7-FB12393EDCD0}"/>
              </a:ext>
            </a:extLst>
          </p:cNvPr>
          <p:cNvSpPr txBox="1"/>
          <p:nvPr/>
        </p:nvSpPr>
        <p:spPr>
          <a:xfrm>
            <a:off x="111760" y="3396009"/>
            <a:ext cx="2092960" cy="1015663"/>
          </a:xfrm>
          <a:prstGeom prst="rect">
            <a:avLst/>
          </a:prstGeom>
          <a:noFill/>
        </p:spPr>
        <p:txBody>
          <a:bodyPr wrap="square" rtlCol="0">
            <a:spAutoFit/>
          </a:bodyPr>
          <a:lstStyle/>
          <a:p>
            <a:r>
              <a:rPr lang="en-US" sz="1200" b="1" dirty="0"/>
              <a:t>Recruitment Process</a:t>
            </a:r>
            <a:r>
              <a:rPr lang="en-US" sz="1200" dirty="0"/>
              <a:t>: Here you select the position type utilizing the drop-down menu.  For this example we selected support staff.</a:t>
            </a:r>
          </a:p>
        </p:txBody>
      </p:sp>
      <p:sp>
        <p:nvSpPr>
          <p:cNvPr id="9" name="TextBox 8">
            <a:extLst>
              <a:ext uri="{FF2B5EF4-FFF2-40B4-BE49-F238E27FC236}">
                <a16:creationId xmlns:a16="http://schemas.microsoft.com/office/drawing/2014/main" id="{76489F2B-613A-49E2-8880-924B873373BA}"/>
              </a:ext>
            </a:extLst>
          </p:cNvPr>
          <p:cNvSpPr txBox="1"/>
          <p:nvPr/>
        </p:nvSpPr>
        <p:spPr>
          <a:xfrm>
            <a:off x="111760" y="4533592"/>
            <a:ext cx="2092960" cy="830997"/>
          </a:xfrm>
          <a:prstGeom prst="rect">
            <a:avLst/>
          </a:prstGeom>
          <a:noFill/>
        </p:spPr>
        <p:txBody>
          <a:bodyPr wrap="square" rtlCol="0">
            <a:spAutoFit/>
          </a:bodyPr>
          <a:lstStyle/>
          <a:p>
            <a:r>
              <a:rPr lang="en-US" sz="1200" b="1" dirty="0"/>
              <a:t>Department Profile</a:t>
            </a:r>
            <a:r>
              <a:rPr lang="en-US" sz="1200" dirty="0"/>
              <a:t>: Entered by the department providing a brief description of the hiring department or unit.  </a:t>
            </a:r>
          </a:p>
        </p:txBody>
      </p:sp>
      <p:pic>
        <p:nvPicPr>
          <p:cNvPr id="4" name="Picture 3" descr="Graphical user interface, application&#10;&#10;Description automatically generated">
            <a:extLst>
              <a:ext uri="{FF2B5EF4-FFF2-40B4-BE49-F238E27FC236}">
                <a16:creationId xmlns:a16="http://schemas.microsoft.com/office/drawing/2014/main" id="{936914D0-AB8D-45BC-BEFD-8ECA86FCEB5A}"/>
              </a:ext>
            </a:extLst>
          </p:cNvPr>
          <p:cNvPicPr>
            <a:picLocks noChangeAspect="1"/>
          </p:cNvPicPr>
          <p:nvPr/>
        </p:nvPicPr>
        <p:blipFill rotWithShape="1">
          <a:blip r:embed="rId4">
            <a:extLst>
              <a:ext uri="{28A0092B-C50C-407E-A947-70E740481C1C}">
                <a14:useLocalDpi xmlns:a14="http://schemas.microsoft.com/office/drawing/2010/main" val="0"/>
              </a:ext>
            </a:extLst>
          </a:blip>
          <a:srcRect l="22267" t="6207" r="23171" b="21319"/>
          <a:stretch/>
        </p:blipFill>
        <p:spPr>
          <a:xfrm>
            <a:off x="2727960" y="2052320"/>
            <a:ext cx="6736080" cy="4389120"/>
          </a:xfrm>
          <a:prstGeom prst="rect">
            <a:avLst/>
          </a:prstGeom>
        </p:spPr>
      </p:pic>
    </p:spTree>
    <p:custDataLst>
      <p:tags r:id="rId1"/>
    </p:custDataLst>
    <p:extLst>
      <p:ext uri="{BB962C8B-B14F-4D97-AF65-F5344CB8AC3E}">
        <p14:creationId xmlns:p14="http://schemas.microsoft.com/office/powerpoint/2010/main" val="37160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87F119-82B8-4EF2-BE9C-EFCAA8CCF0B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579" r="50" b="11620"/>
          <a:stretch/>
        </p:blipFill>
        <p:spPr>
          <a:xfrm>
            <a:off x="-265541" y="1076960"/>
            <a:ext cx="12723082" cy="5364480"/>
          </a:xfrm>
        </p:spPr>
      </p:pic>
      <p:pic>
        <p:nvPicPr>
          <p:cNvPr id="17" name="Picture 16" descr="Graphical user interface, application&#10;&#10;Description automatically generated">
            <a:extLst>
              <a:ext uri="{FF2B5EF4-FFF2-40B4-BE49-F238E27FC236}">
                <a16:creationId xmlns:a16="http://schemas.microsoft.com/office/drawing/2014/main" id="{2FE39843-CF80-40F6-8256-A04B93FF269C}"/>
              </a:ext>
            </a:extLst>
          </p:cNvPr>
          <p:cNvPicPr>
            <a:picLocks noChangeAspect="1"/>
          </p:cNvPicPr>
          <p:nvPr/>
        </p:nvPicPr>
        <p:blipFill rotWithShape="1">
          <a:blip r:embed="rId4">
            <a:extLst>
              <a:ext uri="{28A0092B-C50C-407E-A947-70E740481C1C}">
                <a14:useLocalDpi xmlns:a14="http://schemas.microsoft.com/office/drawing/2010/main" val="0"/>
              </a:ext>
            </a:extLst>
          </a:blip>
          <a:srcRect l="22333" t="7982" r="23666"/>
          <a:stretch/>
        </p:blipFill>
        <p:spPr>
          <a:xfrm>
            <a:off x="2848487" y="1646638"/>
            <a:ext cx="6583680" cy="5486482"/>
          </a:xfrm>
          <a:prstGeom prst="rect">
            <a:avLst/>
          </a:prstGeom>
        </p:spPr>
      </p:pic>
      <p:sp>
        <p:nvSpPr>
          <p:cNvPr id="2" name="Title 1">
            <a:extLst>
              <a:ext uri="{FF2B5EF4-FFF2-40B4-BE49-F238E27FC236}">
                <a16:creationId xmlns:a16="http://schemas.microsoft.com/office/drawing/2014/main" id="{ACCEC29A-438E-4C56-998A-3B6E7CF3E278}"/>
              </a:ext>
            </a:extLst>
          </p:cNvPr>
          <p:cNvSpPr>
            <a:spLocks noGrp="1"/>
          </p:cNvSpPr>
          <p:nvPr>
            <p:ph type="title"/>
          </p:nvPr>
        </p:nvSpPr>
        <p:spPr>
          <a:xfrm>
            <a:off x="838200" y="161925"/>
            <a:ext cx="10515600" cy="793115"/>
          </a:xfrm>
        </p:spPr>
        <p:txBody>
          <a:bodyPr>
            <a:normAutofit/>
          </a:bodyPr>
          <a:lstStyle/>
          <a:p>
            <a:pPr algn="ctr"/>
            <a:r>
              <a:rPr lang="en-US" sz="2800" dirty="0"/>
              <a:t>New Job Page- Position Details</a:t>
            </a:r>
          </a:p>
        </p:txBody>
      </p:sp>
      <p:sp>
        <p:nvSpPr>
          <p:cNvPr id="10" name="TextBox 9">
            <a:extLst>
              <a:ext uri="{FF2B5EF4-FFF2-40B4-BE49-F238E27FC236}">
                <a16:creationId xmlns:a16="http://schemas.microsoft.com/office/drawing/2014/main" id="{253BA4A7-34B6-4E84-A0E1-D193A87E73C8}"/>
              </a:ext>
            </a:extLst>
          </p:cNvPr>
          <p:cNvSpPr txBox="1"/>
          <p:nvPr/>
        </p:nvSpPr>
        <p:spPr>
          <a:xfrm>
            <a:off x="2204720" y="4701679"/>
            <a:ext cx="931475" cy="1569660"/>
          </a:xfrm>
          <a:prstGeom prst="rect">
            <a:avLst/>
          </a:prstGeom>
          <a:noFill/>
        </p:spPr>
        <p:txBody>
          <a:bodyPr wrap="square" rtlCol="0">
            <a:spAutoFit/>
          </a:bodyPr>
          <a:lstStyle/>
          <a:p>
            <a:r>
              <a:rPr lang="en-US" sz="9600" dirty="0">
                <a:ln>
                  <a:solidFill>
                    <a:schemeClr val="tx1"/>
                  </a:solidFill>
                </a:ln>
                <a:solidFill>
                  <a:srgbClr val="FFFF00"/>
                </a:solidFill>
                <a:latin typeface="Walbaum Text" panose="020B0604020202020204" pitchFamily="18" charset="0"/>
              </a:rPr>
              <a:t>{</a:t>
            </a:r>
            <a:endParaRPr lang="en-US" dirty="0">
              <a:ln>
                <a:solidFill>
                  <a:schemeClr val="tx1"/>
                </a:solidFill>
              </a:ln>
              <a:solidFill>
                <a:srgbClr val="FFFF00"/>
              </a:solidFill>
            </a:endParaRPr>
          </a:p>
        </p:txBody>
      </p:sp>
      <p:sp>
        <p:nvSpPr>
          <p:cNvPr id="11" name="TextBox 10">
            <a:extLst>
              <a:ext uri="{FF2B5EF4-FFF2-40B4-BE49-F238E27FC236}">
                <a16:creationId xmlns:a16="http://schemas.microsoft.com/office/drawing/2014/main" id="{37E521CA-FA60-44C3-9BE6-0E6DF1A9505A}"/>
              </a:ext>
            </a:extLst>
          </p:cNvPr>
          <p:cNvSpPr txBox="1"/>
          <p:nvPr/>
        </p:nvSpPr>
        <p:spPr>
          <a:xfrm>
            <a:off x="111760" y="1292828"/>
            <a:ext cx="2092960" cy="830997"/>
          </a:xfrm>
          <a:prstGeom prst="rect">
            <a:avLst/>
          </a:prstGeom>
          <a:noFill/>
        </p:spPr>
        <p:txBody>
          <a:bodyPr wrap="square" rtlCol="0">
            <a:spAutoFit/>
          </a:bodyPr>
          <a:lstStyle/>
          <a:p>
            <a:r>
              <a:rPr lang="en-US" sz="1200" b="1" dirty="0"/>
              <a:t>Type of Posting</a:t>
            </a:r>
            <a:r>
              <a:rPr lang="en-US" sz="1200" dirty="0"/>
              <a:t>: Utilize the drop-down menu to select the type of posting, for example external or internal.</a:t>
            </a:r>
          </a:p>
        </p:txBody>
      </p:sp>
      <p:sp>
        <p:nvSpPr>
          <p:cNvPr id="7" name="TextBox 6">
            <a:extLst>
              <a:ext uri="{FF2B5EF4-FFF2-40B4-BE49-F238E27FC236}">
                <a16:creationId xmlns:a16="http://schemas.microsoft.com/office/drawing/2014/main" id="{F41FF958-679A-48A9-9EC7-E48DD73D0AB8}"/>
              </a:ext>
            </a:extLst>
          </p:cNvPr>
          <p:cNvSpPr txBox="1"/>
          <p:nvPr/>
        </p:nvSpPr>
        <p:spPr>
          <a:xfrm>
            <a:off x="111760" y="2229533"/>
            <a:ext cx="2092960" cy="1015663"/>
          </a:xfrm>
          <a:prstGeom prst="rect">
            <a:avLst/>
          </a:prstGeom>
          <a:noFill/>
        </p:spPr>
        <p:txBody>
          <a:bodyPr wrap="square" rtlCol="0">
            <a:spAutoFit/>
          </a:bodyPr>
          <a:lstStyle/>
          <a:p>
            <a:r>
              <a:rPr lang="en-US" sz="1200" b="1" dirty="0"/>
              <a:t>Position Type</a:t>
            </a:r>
            <a:r>
              <a:rPr lang="en-US" sz="1200" dirty="0"/>
              <a:t>: Utilize the drop-down menu to select the type of position, for example Regular Full-Time 12-month or rehired retiree.</a:t>
            </a:r>
          </a:p>
        </p:txBody>
      </p:sp>
      <p:sp>
        <p:nvSpPr>
          <p:cNvPr id="8" name="TextBox 7">
            <a:extLst>
              <a:ext uri="{FF2B5EF4-FFF2-40B4-BE49-F238E27FC236}">
                <a16:creationId xmlns:a16="http://schemas.microsoft.com/office/drawing/2014/main" id="{25C510D4-1836-4731-B6F7-FB12393EDCD0}"/>
              </a:ext>
            </a:extLst>
          </p:cNvPr>
          <p:cNvSpPr txBox="1"/>
          <p:nvPr/>
        </p:nvSpPr>
        <p:spPr>
          <a:xfrm>
            <a:off x="111760" y="3350905"/>
            <a:ext cx="2092960" cy="646331"/>
          </a:xfrm>
          <a:prstGeom prst="rect">
            <a:avLst/>
          </a:prstGeom>
          <a:noFill/>
        </p:spPr>
        <p:txBody>
          <a:bodyPr wrap="square" rtlCol="0">
            <a:spAutoFit/>
          </a:bodyPr>
          <a:lstStyle/>
          <a:p>
            <a:r>
              <a:rPr lang="en-US" sz="1200" b="1" dirty="0"/>
              <a:t>FTE Percentage</a:t>
            </a:r>
            <a:r>
              <a:rPr lang="en-US" sz="1200" dirty="0"/>
              <a:t>: Amount of time devoted to the position.  If full-time enter 100.</a:t>
            </a:r>
          </a:p>
        </p:txBody>
      </p:sp>
      <p:sp>
        <p:nvSpPr>
          <p:cNvPr id="9" name="TextBox 8">
            <a:extLst>
              <a:ext uri="{FF2B5EF4-FFF2-40B4-BE49-F238E27FC236}">
                <a16:creationId xmlns:a16="http://schemas.microsoft.com/office/drawing/2014/main" id="{76489F2B-613A-49E2-8880-924B873373BA}"/>
              </a:ext>
            </a:extLst>
          </p:cNvPr>
          <p:cNvSpPr txBox="1"/>
          <p:nvPr/>
        </p:nvSpPr>
        <p:spPr>
          <a:xfrm>
            <a:off x="111760" y="4102817"/>
            <a:ext cx="2092960" cy="830997"/>
          </a:xfrm>
          <a:prstGeom prst="rect">
            <a:avLst/>
          </a:prstGeom>
          <a:noFill/>
        </p:spPr>
        <p:txBody>
          <a:bodyPr wrap="square" rtlCol="0">
            <a:spAutoFit/>
          </a:bodyPr>
          <a:lstStyle/>
          <a:p>
            <a:r>
              <a:rPr lang="en-US" sz="1200" b="1" dirty="0"/>
              <a:t>If Time-Limited</a:t>
            </a:r>
            <a:r>
              <a:rPr lang="en-US" sz="1200" dirty="0"/>
              <a:t>: If this position ends following a grant or is temporary, enter the date here.</a:t>
            </a:r>
          </a:p>
        </p:txBody>
      </p:sp>
      <p:sp>
        <p:nvSpPr>
          <p:cNvPr id="12" name="TextBox 11">
            <a:extLst>
              <a:ext uri="{FF2B5EF4-FFF2-40B4-BE49-F238E27FC236}">
                <a16:creationId xmlns:a16="http://schemas.microsoft.com/office/drawing/2014/main" id="{DA468112-371B-4353-84AB-ED1C86BC2EB6}"/>
              </a:ext>
            </a:extLst>
          </p:cNvPr>
          <p:cNvSpPr txBox="1"/>
          <p:nvPr/>
        </p:nvSpPr>
        <p:spPr>
          <a:xfrm>
            <a:off x="9875520" y="1286915"/>
            <a:ext cx="2092960" cy="1015663"/>
          </a:xfrm>
          <a:prstGeom prst="rect">
            <a:avLst/>
          </a:prstGeom>
          <a:noFill/>
        </p:spPr>
        <p:txBody>
          <a:bodyPr wrap="square" rtlCol="0">
            <a:spAutoFit/>
          </a:bodyPr>
          <a:lstStyle/>
          <a:p>
            <a:r>
              <a:rPr lang="en-US" sz="1200" b="1" dirty="0"/>
              <a:t>Tenure Track Status</a:t>
            </a:r>
            <a:r>
              <a:rPr lang="en-US" sz="1200" dirty="0"/>
              <a:t>: Utilize the drop-down menu to select whether the position is tenured, tenure-track, non-tenure track, or N/A.</a:t>
            </a:r>
          </a:p>
        </p:txBody>
      </p:sp>
      <p:sp>
        <p:nvSpPr>
          <p:cNvPr id="13" name="TextBox 12">
            <a:extLst>
              <a:ext uri="{FF2B5EF4-FFF2-40B4-BE49-F238E27FC236}">
                <a16:creationId xmlns:a16="http://schemas.microsoft.com/office/drawing/2014/main" id="{B646A2BD-6275-49A3-BED0-443F7926BA59}"/>
              </a:ext>
            </a:extLst>
          </p:cNvPr>
          <p:cNvSpPr txBox="1"/>
          <p:nvPr/>
        </p:nvSpPr>
        <p:spPr>
          <a:xfrm>
            <a:off x="9875520" y="2424498"/>
            <a:ext cx="2092960" cy="646331"/>
          </a:xfrm>
          <a:prstGeom prst="rect">
            <a:avLst/>
          </a:prstGeom>
          <a:noFill/>
        </p:spPr>
        <p:txBody>
          <a:bodyPr wrap="square" rtlCol="0">
            <a:spAutoFit/>
          </a:bodyPr>
          <a:lstStyle/>
          <a:p>
            <a:r>
              <a:rPr lang="en-US" sz="1200" b="1" dirty="0"/>
              <a:t>Anticipated Appt. Date</a:t>
            </a:r>
            <a:r>
              <a:rPr lang="en-US" sz="1200" dirty="0"/>
              <a:t>: Date you anticipate this position being filled.</a:t>
            </a:r>
          </a:p>
        </p:txBody>
      </p:sp>
      <p:pic>
        <p:nvPicPr>
          <p:cNvPr id="15" name="Picture 14" descr="Graphical user interface, application&#10;&#10;Description automatically generated">
            <a:extLst>
              <a:ext uri="{FF2B5EF4-FFF2-40B4-BE49-F238E27FC236}">
                <a16:creationId xmlns:a16="http://schemas.microsoft.com/office/drawing/2014/main" id="{92CC97C1-D3BD-4D6A-AA0E-9A9C7987CC5C}"/>
              </a:ext>
            </a:extLst>
          </p:cNvPr>
          <p:cNvPicPr>
            <a:picLocks noChangeAspect="1"/>
          </p:cNvPicPr>
          <p:nvPr/>
        </p:nvPicPr>
        <p:blipFill rotWithShape="1">
          <a:blip r:embed="rId5">
            <a:extLst>
              <a:ext uri="{28A0092B-C50C-407E-A947-70E740481C1C}">
                <a14:useLocalDpi xmlns:a14="http://schemas.microsoft.com/office/drawing/2010/main" val="0"/>
              </a:ext>
            </a:extLst>
          </a:blip>
          <a:srcRect l="22271" t="4056" r="23571"/>
          <a:stretch/>
        </p:blipFill>
        <p:spPr>
          <a:xfrm>
            <a:off x="2737651" y="1646638"/>
            <a:ext cx="6731469" cy="5486482"/>
          </a:xfrm>
          <a:prstGeom prst="rect">
            <a:avLst/>
          </a:prstGeom>
        </p:spPr>
      </p:pic>
    </p:spTree>
    <p:custDataLst>
      <p:tags r:id="rId1"/>
    </p:custDataLst>
    <p:extLst>
      <p:ext uri="{BB962C8B-B14F-4D97-AF65-F5344CB8AC3E}">
        <p14:creationId xmlns:p14="http://schemas.microsoft.com/office/powerpoint/2010/main" val="358253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87F119-82B8-4EF2-BE9C-EFCAA8CCF0B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606" r="1511"/>
          <a:stretch/>
        </p:blipFill>
        <p:spPr>
          <a:xfrm>
            <a:off x="392410" y="955040"/>
            <a:ext cx="11407179" cy="5608320"/>
          </a:xfrm>
        </p:spPr>
      </p:pic>
      <p:sp>
        <p:nvSpPr>
          <p:cNvPr id="2" name="Title 1">
            <a:extLst>
              <a:ext uri="{FF2B5EF4-FFF2-40B4-BE49-F238E27FC236}">
                <a16:creationId xmlns:a16="http://schemas.microsoft.com/office/drawing/2014/main" id="{ACCEC29A-438E-4C56-998A-3B6E7CF3E278}"/>
              </a:ext>
            </a:extLst>
          </p:cNvPr>
          <p:cNvSpPr>
            <a:spLocks noGrp="1"/>
          </p:cNvSpPr>
          <p:nvPr>
            <p:ph type="title"/>
          </p:nvPr>
        </p:nvSpPr>
        <p:spPr>
          <a:xfrm>
            <a:off x="838200" y="161925"/>
            <a:ext cx="10515600" cy="793115"/>
          </a:xfrm>
        </p:spPr>
        <p:txBody>
          <a:bodyPr>
            <a:normAutofit/>
          </a:bodyPr>
          <a:lstStyle/>
          <a:p>
            <a:pPr algn="ctr"/>
            <a:r>
              <a:rPr lang="en-US" sz="2800" dirty="0"/>
              <a:t>New Job Page- HRM</a:t>
            </a:r>
          </a:p>
        </p:txBody>
      </p:sp>
      <p:sp>
        <p:nvSpPr>
          <p:cNvPr id="11" name="TextBox 10">
            <a:extLst>
              <a:ext uri="{FF2B5EF4-FFF2-40B4-BE49-F238E27FC236}">
                <a16:creationId xmlns:a16="http://schemas.microsoft.com/office/drawing/2014/main" id="{37E521CA-FA60-44C3-9BE6-0E6DF1A9505A}"/>
              </a:ext>
            </a:extLst>
          </p:cNvPr>
          <p:cNvSpPr txBox="1"/>
          <p:nvPr/>
        </p:nvSpPr>
        <p:spPr>
          <a:xfrm>
            <a:off x="471715" y="1625260"/>
            <a:ext cx="2092960" cy="830997"/>
          </a:xfrm>
          <a:prstGeom prst="rect">
            <a:avLst/>
          </a:prstGeom>
          <a:noFill/>
        </p:spPr>
        <p:txBody>
          <a:bodyPr wrap="square" rtlCol="0">
            <a:spAutoFit/>
          </a:bodyPr>
          <a:lstStyle/>
          <a:p>
            <a:r>
              <a:rPr lang="en-US" sz="1200" dirty="0"/>
              <a:t>The </a:t>
            </a:r>
            <a:r>
              <a:rPr lang="en-US" sz="1200" b="1" dirty="0"/>
              <a:t>HRM section </a:t>
            </a:r>
            <a:r>
              <a:rPr lang="en-US" sz="1200" dirty="0"/>
              <a:t>is completed by the HRM generalist. Leave blank. If information does populate here, leave it as is.</a:t>
            </a:r>
          </a:p>
        </p:txBody>
      </p:sp>
      <p:pic>
        <p:nvPicPr>
          <p:cNvPr id="14" name="Graphic 13" descr="Line arrow Straight">
            <a:extLst>
              <a:ext uri="{FF2B5EF4-FFF2-40B4-BE49-F238E27FC236}">
                <a16:creationId xmlns:a16="http://schemas.microsoft.com/office/drawing/2014/main" id="{3ECC3B90-2595-4F4C-A1C8-884A16DBD5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a:off x="1861134" y="2040759"/>
            <a:ext cx="914400" cy="914400"/>
          </a:xfrm>
          <a:prstGeom prst="rect">
            <a:avLst/>
          </a:prstGeom>
        </p:spPr>
      </p:pic>
    </p:spTree>
    <p:custDataLst>
      <p:tags r:id="rId1"/>
    </p:custDataLst>
    <p:extLst>
      <p:ext uri="{BB962C8B-B14F-4D97-AF65-F5344CB8AC3E}">
        <p14:creationId xmlns:p14="http://schemas.microsoft.com/office/powerpoint/2010/main" val="15285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87F119-82B8-4EF2-BE9C-EFCAA8CCF0B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872" r="1471"/>
          <a:stretch/>
        </p:blipFill>
        <p:spPr>
          <a:xfrm>
            <a:off x="682574" y="1012620"/>
            <a:ext cx="10990894" cy="5204097"/>
          </a:xfrm>
        </p:spPr>
      </p:pic>
      <p:sp>
        <p:nvSpPr>
          <p:cNvPr id="2" name="Title 1">
            <a:extLst>
              <a:ext uri="{FF2B5EF4-FFF2-40B4-BE49-F238E27FC236}">
                <a16:creationId xmlns:a16="http://schemas.microsoft.com/office/drawing/2014/main" id="{ACCEC29A-438E-4C56-998A-3B6E7CF3E278}"/>
              </a:ext>
            </a:extLst>
          </p:cNvPr>
          <p:cNvSpPr>
            <a:spLocks noGrp="1"/>
          </p:cNvSpPr>
          <p:nvPr>
            <p:ph type="title"/>
          </p:nvPr>
        </p:nvSpPr>
        <p:spPr>
          <a:xfrm>
            <a:off x="838200" y="161925"/>
            <a:ext cx="10515600" cy="793115"/>
          </a:xfrm>
        </p:spPr>
        <p:txBody>
          <a:bodyPr>
            <a:normAutofit/>
          </a:bodyPr>
          <a:lstStyle/>
          <a:p>
            <a:pPr algn="ctr"/>
            <a:r>
              <a:rPr lang="en-US" sz="2800" dirty="0"/>
              <a:t>New Job Page- Funding Information</a:t>
            </a:r>
          </a:p>
        </p:txBody>
      </p:sp>
      <p:sp>
        <p:nvSpPr>
          <p:cNvPr id="11" name="TextBox 10">
            <a:extLst>
              <a:ext uri="{FF2B5EF4-FFF2-40B4-BE49-F238E27FC236}">
                <a16:creationId xmlns:a16="http://schemas.microsoft.com/office/drawing/2014/main" id="{37E521CA-FA60-44C3-9BE6-0E6DF1A9505A}"/>
              </a:ext>
            </a:extLst>
          </p:cNvPr>
          <p:cNvSpPr txBox="1"/>
          <p:nvPr/>
        </p:nvSpPr>
        <p:spPr>
          <a:xfrm>
            <a:off x="682574" y="1307291"/>
            <a:ext cx="2092960" cy="1015663"/>
          </a:xfrm>
          <a:prstGeom prst="rect">
            <a:avLst/>
          </a:prstGeom>
          <a:noFill/>
        </p:spPr>
        <p:txBody>
          <a:bodyPr wrap="square" rtlCol="0">
            <a:spAutoFit/>
          </a:bodyPr>
          <a:lstStyle/>
          <a:p>
            <a:r>
              <a:rPr lang="en-US" sz="1200" b="1" dirty="0"/>
              <a:t>Joint appointment </a:t>
            </a:r>
            <a:r>
              <a:rPr lang="en-US" sz="1200" dirty="0"/>
              <a:t>refers to if the position will be funded from two departments/units. Select yes if it is, no if only one source of funding is used. </a:t>
            </a:r>
          </a:p>
        </p:txBody>
      </p:sp>
      <p:pic>
        <p:nvPicPr>
          <p:cNvPr id="14" name="Graphic 13" descr="Line arrow Straight">
            <a:extLst>
              <a:ext uri="{FF2B5EF4-FFF2-40B4-BE49-F238E27FC236}">
                <a16:creationId xmlns:a16="http://schemas.microsoft.com/office/drawing/2014/main" id="{3ECC3B90-2595-4F4C-A1C8-884A16DBD5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28037" y="1152483"/>
            <a:ext cx="914400" cy="914400"/>
          </a:xfrm>
          <a:prstGeom prst="rect">
            <a:avLst/>
          </a:prstGeom>
        </p:spPr>
      </p:pic>
      <p:sp>
        <p:nvSpPr>
          <p:cNvPr id="6" name="TextBox 5">
            <a:extLst>
              <a:ext uri="{FF2B5EF4-FFF2-40B4-BE49-F238E27FC236}">
                <a16:creationId xmlns:a16="http://schemas.microsoft.com/office/drawing/2014/main" id="{0D884580-EFA4-48FE-AF7F-DF553EC7EE31}"/>
              </a:ext>
            </a:extLst>
          </p:cNvPr>
          <p:cNvSpPr txBox="1"/>
          <p:nvPr/>
        </p:nvSpPr>
        <p:spPr>
          <a:xfrm>
            <a:off x="682574" y="2414340"/>
            <a:ext cx="2092960" cy="646331"/>
          </a:xfrm>
          <a:prstGeom prst="rect">
            <a:avLst/>
          </a:prstGeom>
          <a:noFill/>
        </p:spPr>
        <p:txBody>
          <a:bodyPr wrap="square" rtlCol="0">
            <a:spAutoFit/>
          </a:bodyPr>
          <a:lstStyle/>
          <a:p>
            <a:r>
              <a:rPr lang="en-US" sz="1200" dirty="0"/>
              <a:t>Is the </a:t>
            </a:r>
            <a:r>
              <a:rPr lang="en-US" sz="1200" b="1" dirty="0"/>
              <a:t>position budgeted</a:t>
            </a:r>
            <a:r>
              <a:rPr lang="en-US" sz="1200" dirty="0"/>
              <a:t>?  If so select yes from the drop down menu.</a:t>
            </a:r>
          </a:p>
        </p:txBody>
      </p:sp>
      <p:sp>
        <p:nvSpPr>
          <p:cNvPr id="7" name="TextBox 6">
            <a:extLst>
              <a:ext uri="{FF2B5EF4-FFF2-40B4-BE49-F238E27FC236}">
                <a16:creationId xmlns:a16="http://schemas.microsoft.com/office/drawing/2014/main" id="{4DF2C530-E332-4D0B-A1C0-283AC13F0AC1}"/>
              </a:ext>
            </a:extLst>
          </p:cNvPr>
          <p:cNvSpPr txBox="1"/>
          <p:nvPr/>
        </p:nvSpPr>
        <p:spPr>
          <a:xfrm>
            <a:off x="682574" y="3130086"/>
            <a:ext cx="2092960" cy="830997"/>
          </a:xfrm>
          <a:prstGeom prst="rect">
            <a:avLst/>
          </a:prstGeom>
          <a:noFill/>
        </p:spPr>
        <p:txBody>
          <a:bodyPr wrap="square" rtlCol="0">
            <a:spAutoFit/>
          </a:bodyPr>
          <a:lstStyle/>
          <a:p>
            <a:r>
              <a:rPr lang="en-US" sz="1200" b="1" dirty="0"/>
              <a:t>Amount budgeted </a:t>
            </a:r>
            <a:r>
              <a:rPr lang="en-US" sz="1200" dirty="0"/>
              <a:t>is the salary you have budgeted for the position.  If it is not budgeted, leave blank.</a:t>
            </a:r>
          </a:p>
        </p:txBody>
      </p:sp>
      <p:sp>
        <p:nvSpPr>
          <p:cNvPr id="8" name="TextBox 7">
            <a:extLst>
              <a:ext uri="{FF2B5EF4-FFF2-40B4-BE49-F238E27FC236}">
                <a16:creationId xmlns:a16="http://schemas.microsoft.com/office/drawing/2014/main" id="{8666E685-0272-468D-BABA-99A0AA115320}"/>
              </a:ext>
            </a:extLst>
          </p:cNvPr>
          <p:cNvSpPr txBox="1"/>
          <p:nvPr/>
        </p:nvSpPr>
        <p:spPr>
          <a:xfrm>
            <a:off x="682574" y="4022794"/>
            <a:ext cx="2092960" cy="461665"/>
          </a:xfrm>
          <a:prstGeom prst="rect">
            <a:avLst/>
          </a:prstGeom>
          <a:noFill/>
        </p:spPr>
        <p:txBody>
          <a:bodyPr wrap="square" rtlCol="0">
            <a:spAutoFit/>
          </a:bodyPr>
          <a:lstStyle/>
          <a:p>
            <a:r>
              <a:rPr lang="en-US" sz="1200" b="1" dirty="0"/>
              <a:t>Fiscal year </a:t>
            </a:r>
            <a:r>
              <a:rPr lang="en-US" sz="1200" dirty="0"/>
              <a:t>for the budgeted amount.</a:t>
            </a:r>
          </a:p>
        </p:txBody>
      </p:sp>
      <p:sp>
        <p:nvSpPr>
          <p:cNvPr id="10" name="TextBox 9">
            <a:extLst>
              <a:ext uri="{FF2B5EF4-FFF2-40B4-BE49-F238E27FC236}">
                <a16:creationId xmlns:a16="http://schemas.microsoft.com/office/drawing/2014/main" id="{89AE0018-00C7-43A9-8FCB-9D06411FDFFD}"/>
              </a:ext>
            </a:extLst>
          </p:cNvPr>
          <p:cNvSpPr txBox="1"/>
          <p:nvPr/>
        </p:nvSpPr>
        <p:spPr>
          <a:xfrm>
            <a:off x="9260840" y="2624301"/>
            <a:ext cx="2092960" cy="1569660"/>
          </a:xfrm>
          <a:prstGeom prst="rect">
            <a:avLst/>
          </a:prstGeom>
          <a:noFill/>
        </p:spPr>
        <p:txBody>
          <a:bodyPr wrap="square" rtlCol="0">
            <a:spAutoFit/>
          </a:bodyPr>
          <a:lstStyle/>
          <a:p>
            <a:r>
              <a:rPr lang="en-US" sz="1200" b="1" dirty="0"/>
              <a:t>Account Information and Comments </a:t>
            </a:r>
            <a:r>
              <a:rPr lang="en-US" sz="1200" dirty="0"/>
              <a:t>refer to the Banner Account number for the funding source and any details you want to include about the funding. Typically comments are made if the position is not budgeted.</a:t>
            </a:r>
          </a:p>
        </p:txBody>
      </p:sp>
      <p:pic>
        <p:nvPicPr>
          <p:cNvPr id="12" name="Graphic 11" descr="Line arrow Straight">
            <a:extLst>
              <a:ext uri="{FF2B5EF4-FFF2-40B4-BE49-F238E27FC236}">
                <a16:creationId xmlns:a16="http://schemas.microsoft.com/office/drawing/2014/main" id="{17BE55EA-F48A-455B-86F1-D0C7E03C15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85039" y="1307290"/>
            <a:ext cx="914400" cy="914400"/>
          </a:xfrm>
          <a:prstGeom prst="rect">
            <a:avLst/>
          </a:prstGeom>
        </p:spPr>
      </p:pic>
      <p:pic>
        <p:nvPicPr>
          <p:cNvPr id="13" name="Graphic 12" descr="Line arrow Straight">
            <a:extLst>
              <a:ext uri="{FF2B5EF4-FFF2-40B4-BE49-F238E27FC236}">
                <a16:creationId xmlns:a16="http://schemas.microsoft.com/office/drawing/2014/main" id="{A6B5C483-52CD-4E91-BEA9-2DC321DC01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31157" y="1583341"/>
            <a:ext cx="914400" cy="914400"/>
          </a:xfrm>
          <a:prstGeom prst="rect">
            <a:avLst/>
          </a:prstGeom>
        </p:spPr>
      </p:pic>
      <p:pic>
        <p:nvPicPr>
          <p:cNvPr id="15" name="Graphic 14" descr="Line arrow Straight">
            <a:extLst>
              <a:ext uri="{FF2B5EF4-FFF2-40B4-BE49-F238E27FC236}">
                <a16:creationId xmlns:a16="http://schemas.microsoft.com/office/drawing/2014/main" id="{0B15C2E3-5E01-486D-AF95-91752F0DB6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24919" y="1840689"/>
            <a:ext cx="914400" cy="914400"/>
          </a:xfrm>
          <a:prstGeom prst="rect">
            <a:avLst/>
          </a:prstGeom>
        </p:spPr>
      </p:pic>
      <p:sp>
        <p:nvSpPr>
          <p:cNvPr id="17" name="TextBox 16">
            <a:extLst>
              <a:ext uri="{FF2B5EF4-FFF2-40B4-BE49-F238E27FC236}">
                <a16:creationId xmlns:a16="http://schemas.microsoft.com/office/drawing/2014/main" id="{B2DB5F9F-705E-482E-BB89-32230AD74999}"/>
              </a:ext>
            </a:extLst>
          </p:cNvPr>
          <p:cNvSpPr txBox="1"/>
          <p:nvPr/>
        </p:nvSpPr>
        <p:spPr>
          <a:xfrm>
            <a:off x="2674513" y="2414340"/>
            <a:ext cx="931475" cy="1200329"/>
          </a:xfrm>
          <a:prstGeom prst="rect">
            <a:avLst/>
          </a:prstGeom>
          <a:noFill/>
        </p:spPr>
        <p:txBody>
          <a:bodyPr wrap="square" rtlCol="0">
            <a:spAutoFit/>
          </a:bodyPr>
          <a:lstStyle/>
          <a:p>
            <a:r>
              <a:rPr lang="en-US" sz="7200" dirty="0">
                <a:ln>
                  <a:solidFill>
                    <a:schemeClr val="tx1"/>
                  </a:solidFill>
                </a:ln>
                <a:solidFill>
                  <a:srgbClr val="FFFF00"/>
                </a:solidFill>
                <a:latin typeface="Walbaum Text" panose="020B0604020202020204" pitchFamily="18" charset="0"/>
              </a:rPr>
              <a:t>{</a:t>
            </a:r>
            <a:endParaRPr lang="en-US" dirty="0">
              <a:ln>
                <a:solidFill>
                  <a:schemeClr val="tx1"/>
                </a:solidFill>
              </a:ln>
              <a:solidFill>
                <a:srgbClr val="FFFF00"/>
              </a:solidFill>
            </a:endParaRPr>
          </a:p>
        </p:txBody>
      </p:sp>
      <p:pic>
        <p:nvPicPr>
          <p:cNvPr id="4" name="Picture 3" descr="Graphical user interface, application&#10;&#10;Description automatically generated">
            <a:extLst>
              <a:ext uri="{FF2B5EF4-FFF2-40B4-BE49-F238E27FC236}">
                <a16:creationId xmlns:a16="http://schemas.microsoft.com/office/drawing/2014/main" id="{05D47285-1627-4018-8F64-D62468094CA6}"/>
              </a:ext>
            </a:extLst>
          </p:cNvPr>
          <p:cNvPicPr>
            <a:picLocks noChangeAspect="1"/>
          </p:cNvPicPr>
          <p:nvPr/>
        </p:nvPicPr>
        <p:blipFill rotWithShape="1">
          <a:blip r:embed="rId6">
            <a:extLst>
              <a:ext uri="{28A0092B-C50C-407E-A947-70E740481C1C}">
                <a14:useLocalDpi xmlns:a14="http://schemas.microsoft.com/office/drawing/2010/main" val="0"/>
              </a:ext>
            </a:extLst>
          </a:blip>
          <a:srcRect l="21990" t="37218" r="23238" b="9951"/>
          <a:stretch/>
        </p:blipFill>
        <p:spPr>
          <a:xfrm>
            <a:off x="3075340" y="1057206"/>
            <a:ext cx="6205361" cy="3076611"/>
          </a:xfrm>
          <a:prstGeom prst="rect">
            <a:avLst/>
          </a:prstGeom>
        </p:spPr>
      </p:pic>
      <p:pic>
        <p:nvPicPr>
          <p:cNvPr id="16" name="Graphic 15" descr="Line arrow Straight">
            <a:extLst>
              <a:ext uri="{FF2B5EF4-FFF2-40B4-BE49-F238E27FC236}">
                <a16:creationId xmlns:a16="http://schemas.microsoft.com/office/drawing/2014/main" id="{9D43495F-846E-44BD-AF1F-D8238DCEE2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55373" y="2172367"/>
            <a:ext cx="914400" cy="914400"/>
          </a:xfrm>
          <a:prstGeom prst="rect">
            <a:avLst/>
          </a:prstGeom>
        </p:spPr>
      </p:pic>
      <p:sp>
        <p:nvSpPr>
          <p:cNvPr id="9" name="TextBox 8">
            <a:extLst>
              <a:ext uri="{FF2B5EF4-FFF2-40B4-BE49-F238E27FC236}">
                <a16:creationId xmlns:a16="http://schemas.microsoft.com/office/drawing/2014/main" id="{98C389CC-FCAB-41B6-9630-D2DAD05A1F7C}"/>
              </a:ext>
            </a:extLst>
          </p:cNvPr>
          <p:cNvSpPr txBox="1"/>
          <p:nvPr/>
        </p:nvSpPr>
        <p:spPr>
          <a:xfrm>
            <a:off x="9260840" y="1209544"/>
            <a:ext cx="2092960" cy="1200329"/>
          </a:xfrm>
          <a:prstGeom prst="rect">
            <a:avLst/>
          </a:prstGeom>
          <a:noFill/>
        </p:spPr>
        <p:txBody>
          <a:bodyPr wrap="square" rtlCol="0">
            <a:spAutoFit/>
          </a:bodyPr>
          <a:lstStyle/>
          <a:p>
            <a:r>
              <a:rPr lang="en-US" sz="1200" b="1" dirty="0"/>
              <a:t>Restricted Clause </a:t>
            </a:r>
            <a:r>
              <a:rPr lang="en-US" sz="1200" dirty="0"/>
              <a:t>typically refers to grant funded positions that are contingent on funding availability.  Select the appropriate choice depending on funding source.</a:t>
            </a:r>
          </a:p>
        </p:txBody>
      </p:sp>
    </p:spTree>
    <p:custDataLst>
      <p:tags r:id="rId1"/>
    </p:custDataLst>
    <p:extLst>
      <p:ext uri="{BB962C8B-B14F-4D97-AF65-F5344CB8AC3E}">
        <p14:creationId xmlns:p14="http://schemas.microsoft.com/office/powerpoint/2010/main" val="25761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P spid="8" grpId="0"/>
      <p:bldP spid="10" grpId="0"/>
      <p:bldP spid="1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3BB0172A-52EE-429E-9D6F-5E593A2430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382" r="2699"/>
          <a:stretch/>
        </p:blipFill>
        <p:spPr>
          <a:xfrm>
            <a:off x="406991" y="955040"/>
            <a:ext cx="11378015" cy="5486400"/>
          </a:xfrm>
        </p:spPr>
      </p:pic>
      <p:sp>
        <p:nvSpPr>
          <p:cNvPr id="6" name="Title 1">
            <a:extLst>
              <a:ext uri="{FF2B5EF4-FFF2-40B4-BE49-F238E27FC236}">
                <a16:creationId xmlns:a16="http://schemas.microsoft.com/office/drawing/2014/main" id="{FB421C46-C633-40B3-A29B-5DD86DB53B3B}"/>
              </a:ext>
            </a:extLst>
          </p:cNvPr>
          <p:cNvSpPr>
            <a:spLocks noGrp="1"/>
          </p:cNvSpPr>
          <p:nvPr>
            <p:ph type="title"/>
          </p:nvPr>
        </p:nvSpPr>
        <p:spPr>
          <a:xfrm>
            <a:off x="838200" y="161925"/>
            <a:ext cx="10515600" cy="793115"/>
          </a:xfrm>
        </p:spPr>
        <p:txBody>
          <a:bodyPr>
            <a:normAutofit/>
          </a:bodyPr>
          <a:lstStyle/>
          <a:p>
            <a:pPr algn="ctr"/>
            <a:r>
              <a:rPr lang="en-US" sz="2800" dirty="0"/>
              <a:t>New Job Page- Funding Information</a:t>
            </a:r>
          </a:p>
        </p:txBody>
      </p:sp>
      <p:pic>
        <p:nvPicPr>
          <p:cNvPr id="7" name="Graphic 6" descr="Line arrow Straight">
            <a:extLst>
              <a:ext uri="{FF2B5EF4-FFF2-40B4-BE49-F238E27FC236}">
                <a16:creationId xmlns:a16="http://schemas.microsoft.com/office/drawing/2014/main" id="{1BEEDF66-C2C5-4D95-8EE5-39E93F0F64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095999" y="1095407"/>
            <a:ext cx="914400" cy="914400"/>
          </a:xfrm>
          <a:prstGeom prst="rect">
            <a:avLst/>
          </a:prstGeom>
        </p:spPr>
      </p:pic>
      <p:sp>
        <p:nvSpPr>
          <p:cNvPr id="8" name="TextBox 7">
            <a:extLst>
              <a:ext uri="{FF2B5EF4-FFF2-40B4-BE49-F238E27FC236}">
                <a16:creationId xmlns:a16="http://schemas.microsoft.com/office/drawing/2014/main" id="{CC0BB8EC-5FEB-48BA-BBEB-2558769E215F}"/>
              </a:ext>
            </a:extLst>
          </p:cNvPr>
          <p:cNvSpPr txBox="1"/>
          <p:nvPr/>
        </p:nvSpPr>
        <p:spPr>
          <a:xfrm>
            <a:off x="682574" y="1307291"/>
            <a:ext cx="2092960" cy="1384995"/>
          </a:xfrm>
          <a:prstGeom prst="rect">
            <a:avLst/>
          </a:prstGeom>
          <a:noFill/>
        </p:spPr>
        <p:txBody>
          <a:bodyPr wrap="square" rtlCol="0">
            <a:spAutoFit/>
          </a:bodyPr>
          <a:lstStyle/>
          <a:p>
            <a:r>
              <a:rPr lang="en-US" sz="1200" b="1" dirty="0"/>
              <a:t>Apply for a waiver </a:t>
            </a:r>
            <a:r>
              <a:rPr lang="en-US" sz="1200" dirty="0"/>
              <a:t>is used when doing an administrative transfer to a new position, promotion, or if you have someone in your department you want to move into a new position without interviewing</a:t>
            </a:r>
          </a:p>
        </p:txBody>
      </p:sp>
      <p:sp>
        <p:nvSpPr>
          <p:cNvPr id="9" name="TextBox 8">
            <a:extLst>
              <a:ext uri="{FF2B5EF4-FFF2-40B4-BE49-F238E27FC236}">
                <a16:creationId xmlns:a16="http://schemas.microsoft.com/office/drawing/2014/main" id="{67903504-8CE1-4E93-8662-7E0A6160BC13}"/>
              </a:ext>
            </a:extLst>
          </p:cNvPr>
          <p:cNvSpPr txBox="1"/>
          <p:nvPr/>
        </p:nvSpPr>
        <p:spPr>
          <a:xfrm>
            <a:off x="682574" y="2780720"/>
            <a:ext cx="2092960" cy="830997"/>
          </a:xfrm>
          <a:prstGeom prst="rect">
            <a:avLst/>
          </a:prstGeom>
          <a:noFill/>
        </p:spPr>
        <p:txBody>
          <a:bodyPr wrap="square" rtlCol="0">
            <a:spAutoFit/>
          </a:bodyPr>
          <a:lstStyle/>
          <a:p>
            <a:r>
              <a:rPr lang="en-US" sz="1200" b="1" dirty="0"/>
              <a:t>Reason for waiver </a:t>
            </a:r>
            <a:r>
              <a:rPr lang="en-US" sz="1200" dirty="0"/>
              <a:t>is a drop-down menu to select the main reason for applying for a waiver.</a:t>
            </a:r>
          </a:p>
        </p:txBody>
      </p:sp>
      <p:pic>
        <p:nvPicPr>
          <p:cNvPr id="11" name="Picture 10" descr="Graphical user interface, text, application&#10;&#10;Description automatically generated">
            <a:extLst>
              <a:ext uri="{FF2B5EF4-FFF2-40B4-BE49-F238E27FC236}">
                <a16:creationId xmlns:a16="http://schemas.microsoft.com/office/drawing/2014/main" id="{5A03D021-3777-4273-B6DE-3BF0372BA3B9}"/>
              </a:ext>
            </a:extLst>
          </p:cNvPr>
          <p:cNvPicPr>
            <a:picLocks noChangeAspect="1"/>
          </p:cNvPicPr>
          <p:nvPr/>
        </p:nvPicPr>
        <p:blipFill rotWithShape="1">
          <a:blip r:embed="rId6">
            <a:extLst>
              <a:ext uri="{28A0092B-C50C-407E-A947-70E740481C1C}">
                <a14:useLocalDpi xmlns:a14="http://schemas.microsoft.com/office/drawing/2010/main" val="0"/>
              </a:ext>
            </a:extLst>
          </a:blip>
          <a:srcRect l="22766" t="5238" r="23333" b="52124"/>
          <a:stretch/>
        </p:blipFill>
        <p:spPr>
          <a:xfrm>
            <a:off x="2921572" y="955040"/>
            <a:ext cx="6571666" cy="2550160"/>
          </a:xfrm>
          <a:prstGeom prst="rect">
            <a:avLst/>
          </a:prstGeom>
        </p:spPr>
      </p:pic>
      <p:pic>
        <p:nvPicPr>
          <p:cNvPr id="12" name="Graphic 11" descr="Line arrow Straight">
            <a:extLst>
              <a:ext uri="{FF2B5EF4-FFF2-40B4-BE49-F238E27FC236}">
                <a16:creationId xmlns:a16="http://schemas.microsoft.com/office/drawing/2014/main" id="{3CB18FAE-0BEC-415E-AD60-93981F619F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52412" y="1307291"/>
            <a:ext cx="914400" cy="914400"/>
          </a:xfrm>
          <a:prstGeom prst="rect">
            <a:avLst/>
          </a:prstGeom>
        </p:spPr>
      </p:pic>
      <p:sp>
        <p:nvSpPr>
          <p:cNvPr id="13" name="TextBox 12">
            <a:extLst>
              <a:ext uri="{FF2B5EF4-FFF2-40B4-BE49-F238E27FC236}">
                <a16:creationId xmlns:a16="http://schemas.microsoft.com/office/drawing/2014/main" id="{CA0EBF54-21D7-4A7C-94DA-487548E2583C}"/>
              </a:ext>
            </a:extLst>
          </p:cNvPr>
          <p:cNvSpPr txBox="1"/>
          <p:nvPr/>
        </p:nvSpPr>
        <p:spPr>
          <a:xfrm>
            <a:off x="668262" y="3698240"/>
            <a:ext cx="2092960" cy="830997"/>
          </a:xfrm>
          <a:prstGeom prst="rect">
            <a:avLst/>
          </a:prstGeom>
          <a:noFill/>
        </p:spPr>
        <p:txBody>
          <a:bodyPr wrap="square" rtlCol="0">
            <a:spAutoFit/>
          </a:bodyPr>
          <a:lstStyle/>
          <a:p>
            <a:r>
              <a:rPr lang="en-US" sz="1200" b="1" dirty="0"/>
              <a:t>Justification </a:t>
            </a:r>
            <a:r>
              <a:rPr lang="en-US" sz="1200" dirty="0"/>
              <a:t>is a written explanation (with details) about why you want this waiver for this position.</a:t>
            </a:r>
          </a:p>
        </p:txBody>
      </p:sp>
      <p:pic>
        <p:nvPicPr>
          <p:cNvPr id="14" name="Graphic 13" descr="Line arrow Straight">
            <a:extLst>
              <a:ext uri="{FF2B5EF4-FFF2-40B4-BE49-F238E27FC236}">
                <a16:creationId xmlns:a16="http://schemas.microsoft.com/office/drawing/2014/main" id="{A54BD441-F680-4EFA-B325-D232B19DB1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a:off x="4225631" y="1748155"/>
            <a:ext cx="914400" cy="914400"/>
          </a:xfrm>
          <a:prstGeom prst="rect">
            <a:avLst/>
          </a:prstGeom>
        </p:spPr>
      </p:pic>
      <p:pic>
        <p:nvPicPr>
          <p:cNvPr id="15" name="Graphic 14" descr="Line arrow Straight">
            <a:extLst>
              <a:ext uri="{FF2B5EF4-FFF2-40B4-BE49-F238E27FC236}">
                <a16:creationId xmlns:a16="http://schemas.microsoft.com/office/drawing/2014/main" id="{73EBE697-C272-4F72-85A8-52C152AC8D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955280" y="2257886"/>
            <a:ext cx="914400" cy="914400"/>
          </a:xfrm>
          <a:prstGeom prst="rect">
            <a:avLst/>
          </a:prstGeom>
        </p:spPr>
      </p:pic>
      <p:sp>
        <p:nvSpPr>
          <p:cNvPr id="16" name="TextBox 15">
            <a:extLst>
              <a:ext uri="{FF2B5EF4-FFF2-40B4-BE49-F238E27FC236}">
                <a16:creationId xmlns:a16="http://schemas.microsoft.com/office/drawing/2014/main" id="{6A0C119A-B6FB-4116-B2E9-2F89F32697D4}"/>
              </a:ext>
            </a:extLst>
          </p:cNvPr>
          <p:cNvSpPr txBox="1"/>
          <p:nvPr/>
        </p:nvSpPr>
        <p:spPr>
          <a:xfrm>
            <a:off x="668262" y="4611080"/>
            <a:ext cx="2092960" cy="646331"/>
          </a:xfrm>
          <a:prstGeom prst="rect">
            <a:avLst/>
          </a:prstGeom>
          <a:noFill/>
        </p:spPr>
        <p:txBody>
          <a:bodyPr wrap="square" rtlCol="0">
            <a:spAutoFit/>
          </a:bodyPr>
          <a:lstStyle/>
          <a:p>
            <a:r>
              <a:rPr lang="en-US" sz="1200" b="1" dirty="0"/>
              <a:t>Name of new hire </a:t>
            </a:r>
            <a:r>
              <a:rPr lang="en-US" sz="1200" dirty="0"/>
              <a:t>is entered here if applying for a waiver, otherwise leave blank.</a:t>
            </a:r>
          </a:p>
        </p:txBody>
      </p:sp>
      <p:pic>
        <p:nvPicPr>
          <p:cNvPr id="17" name="Graphic 16" descr="Line arrow Straight">
            <a:extLst>
              <a:ext uri="{FF2B5EF4-FFF2-40B4-BE49-F238E27FC236}">
                <a16:creationId xmlns:a16="http://schemas.microsoft.com/office/drawing/2014/main" id="{FACCE4B6-5FF3-4299-9476-E50E77FA3D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955280" y="2568360"/>
            <a:ext cx="914400" cy="914400"/>
          </a:xfrm>
          <a:prstGeom prst="rect">
            <a:avLst/>
          </a:prstGeom>
        </p:spPr>
      </p:pic>
      <p:sp>
        <p:nvSpPr>
          <p:cNvPr id="18" name="TextBox 17">
            <a:extLst>
              <a:ext uri="{FF2B5EF4-FFF2-40B4-BE49-F238E27FC236}">
                <a16:creationId xmlns:a16="http://schemas.microsoft.com/office/drawing/2014/main" id="{7EAE8B2A-AE23-4CCA-BBA6-CF4EEB95A5B4}"/>
              </a:ext>
            </a:extLst>
          </p:cNvPr>
          <p:cNvSpPr txBox="1"/>
          <p:nvPr/>
        </p:nvSpPr>
        <p:spPr>
          <a:xfrm>
            <a:off x="9619664" y="1095407"/>
            <a:ext cx="2092960" cy="830997"/>
          </a:xfrm>
          <a:prstGeom prst="rect">
            <a:avLst/>
          </a:prstGeom>
          <a:noFill/>
        </p:spPr>
        <p:txBody>
          <a:bodyPr wrap="square" rtlCol="0">
            <a:spAutoFit/>
          </a:bodyPr>
          <a:lstStyle/>
          <a:p>
            <a:r>
              <a:rPr lang="en-US" sz="1200" b="1" dirty="0"/>
              <a:t>Salary requested </a:t>
            </a:r>
            <a:r>
              <a:rPr lang="en-US" sz="1200" dirty="0"/>
              <a:t>for the waiver is entered here if applying for a waiver, otherwise leave blank.</a:t>
            </a:r>
          </a:p>
        </p:txBody>
      </p:sp>
      <p:sp>
        <p:nvSpPr>
          <p:cNvPr id="19" name="TextBox 18">
            <a:extLst>
              <a:ext uri="{FF2B5EF4-FFF2-40B4-BE49-F238E27FC236}">
                <a16:creationId xmlns:a16="http://schemas.microsoft.com/office/drawing/2014/main" id="{9A95A502-9631-49B1-912B-FCE402BADABA}"/>
              </a:ext>
            </a:extLst>
          </p:cNvPr>
          <p:cNvSpPr txBox="1"/>
          <p:nvPr/>
        </p:nvSpPr>
        <p:spPr>
          <a:xfrm>
            <a:off x="9591969" y="1999788"/>
            <a:ext cx="2092960" cy="1015663"/>
          </a:xfrm>
          <a:prstGeom prst="rect">
            <a:avLst/>
          </a:prstGeom>
          <a:noFill/>
        </p:spPr>
        <p:txBody>
          <a:bodyPr wrap="square" rtlCol="0">
            <a:spAutoFit/>
          </a:bodyPr>
          <a:lstStyle/>
          <a:p>
            <a:r>
              <a:rPr lang="en-US" sz="1200" b="1" dirty="0"/>
              <a:t>Existing pool PARF </a:t>
            </a:r>
            <a:r>
              <a:rPr lang="en-US" sz="1200" dirty="0"/>
              <a:t>is where you enter the previous PARF you are pulling the candidate for the waiver, otherwise leave blank.</a:t>
            </a:r>
          </a:p>
        </p:txBody>
      </p:sp>
      <p:pic>
        <p:nvPicPr>
          <p:cNvPr id="20" name="Graphic 19" descr="Line arrow Straight">
            <a:extLst>
              <a:ext uri="{FF2B5EF4-FFF2-40B4-BE49-F238E27FC236}">
                <a16:creationId xmlns:a16="http://schemas.microsoft.com/office/drawing/2014/main" id="{3B77AFA0-E34A-41F6-8DA6-E969F2895A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859225" y="2870323"/>
            <a:ext cx="914400" cy="914400"/>
          </a:xfrm>
          <a:prstGeom prst="rect">
            <a:avLst/>
          </a:prstGeom>
        </p:spPr>
      </p:pic>
    </p:spTree>
    <p:custDataLst>
      <p:tags r:id="rId1"/>
    </p:custDataLst>
    <p:extLst>
      <p:ext uri="{BB962C8B-B14F-4D97-AF65-F5344CB8AC3E}">
        <p14:creationId xmlns:p14="http://schemas.microsoft.com/office/powerpoint/2010/main" val="194986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6"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B0172A-52EE-429E-9D6F-5E593A2430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000" r="1451"/>
          <a:stretch/>
        </p:blipFill>
        <p:spPr>
          <a:xfrm>
            <a:off x="267709" y="955040"/>
            <a:ext cx="11656579" cy="5766227"/>
          </a:xfrm>
        </p:spPr>
      </p:pic>
      <p:sp>
        <p:nvSpPr>
          <p:cNvPr id="6" name="Title 1">
            <a:extLst>
              <a:ext uri="{FF2B5EF4-FFF2-40B4-BE49-F238E27FC236}">
                <a16:creationId xmlns:a16="http://schemas.microsoft.com/office/drawing/2014/main" id="{FB421C46-C633-40B3-A29B-5DD86DB53B3B}"/>
              </a:ext>
            </a:extLst>
          </p:cNvPr>
          <p:cNvSpPr>
            <a:spLocks noGrp="1"/>
          </p:cNvSpPr>
          <p:nvPr>
            <p:ph type="title"/>
          </p:nvPr>
        </p:nvSpPr>
        <p:spPr>
          <a:xfrm>
            <a:off x="838200" y="161925"/>
            <a:ext cx="10515600" cy="793115"/>
          </a:xfrm>
        </p:spPr>
        <p:txBody>
          <a:bodyPr>
            <a:normAutofit/>
          </a:bodyPr>
          <a:lstStyle/>
          <a:p>
            <a:pPr algn="ctr"/>
            <a:r>
              <a:rPr lang="en-US" sz="2800" dirty="0"/>
              <a:t>New Job Page- Position Description</a:t>
            </a:r>
          </a:p>
        </p:txBody>
      </p:sp>
      <p:pic>
        <p:nvPicPr>
          <p:cNvPr id="7" name="Graphic 6" descr="Line arrow Straight">
            <a:extLst>
              <a:ext uri="{FF2B5EF4-FFF2-40B4-BE49-F238E27FC236}">
                <a16:creationId xmlns:a16="http://schemas.microsoft.com/office/drawing/2014/main" id="{1BEEDF66-C2C5-4D95-8EE5-39E93F0F64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44079" y="1149263"/>
            <a:ext cx="914400" cy="914400"/>
          </a:xfrm>
          <a:prstGeom prst="rect">
            <a:avLst/>
          </a:prstGeom>
        </p:spPr>
      </p:pic>
      <p:sp>
        <p:nvSpPr>
          <p:cNvPr id="8" name="TextBox 7">
            <a:extLst>
              <a:ext uri="{FF2B5EF4-FFF2-40B4-BE49-F238E27FC236}">
                <a16:creationId xmlns:a16="http://schemas.microsoft.com/office/drawing/2014/main" id="{CC0BB8EC-5FEB-48BA-BBEB-2558769E215F}"/>
              </a:ext>
            </a:extLst>
          </p:cNvPr>
          <p:cNvSpPr txBox="1"/>
          <p:nvPr/>
        </p:nvSpPr>
        <p:spPr>
          <a:xfrm>
            <a:off x="517856" y="1170595"/>
            <a:ext cx="2092960" cy="1015663"/>
          </a:xfrm>
          <a:prstGeom prst="rect">
            <a:avLst/>
          </a:prstGeom>
          <a:noFill/>
        </p:spPr>
        <p:txBody>
          <a:bodyPr wrap="square" rtlCol="0">
            <a:spAutoFit/>
          </a:bodyPr>
          <a:lstStyle/>
          <a:p>
            <a:r>
              <a:rPr lang="en-US" sz="1200" b="1" dirty="0"/>
              <a:t>Title/Title Code </a:t>
            </a:r>
            <a:r>
              <a:rPr lang="en-US" sz="1200" dirty="0"/>
              <a:t>is auto populated by the system. However, you can still search if needed using the magnifying glass icon.</a:t>
            </a:r>
          </a:p>
        </p:txBody>
      </p:sp>
      <p:sp>
        <p:nvSpPr>
          <p:cNvPr id="9" name="TextBox 8">
            <a:extLst>
              <a:ext uri="{FF2B5EF4-FFF2-40B4-BE49-F238E27FC236}">
                <a16:creationId xmlns:a16="http://schemas.microsoft.com/office/drawing/2014/main" id="{67903504-8CE1-4E93-8662-7E0A6160BC13}"/>
              </a:ext>
            </a:extLst>
          </p:cNvPr>
          <p:cNvSpPr txBox="1"/>
          <p:nvPr/>
        </p:nvSpPr>
        <p:spPr>
          <a:xfrm>
            <a:off x="517856" y="2274127"/>
            <a:ext cx="2092960" cy="461665"/>
          </a:xfrm>
          <a:prstGeom prst="rect">
            <a:avLst/>
          </a:prstGeom>
          <a:noFill/>
        </p:spPr>
        <p:txBody>
          <a:bodyPr wrap="square" rtlCol="0">
            <a:spAutoFit/>
          </a:bodyPr>
          <a:lstStyle/>
          <a:p>
            <a:r>
              <a:rPr lang="en-US" sz="1200" b="1" dirty="0"/>
              <a:t>Salary Grade </a:t>
            </a:r>
            <a:r>
              <a:rPr lang="en-US" sz="1200" dirty="0"/>
              <a:t>is left blank for HRM to fill in.</a:t>
            </a:r>
          </a:p>
        </p:txBody>
      </p:sp>
      <p:pic>
        <p:nvPicPr>
          <p:cNvPr id="12" name="Graphic 11" descr="Line arrow Straight">
            <a:extLst>
              <a:ext uri="{FF2B5EF4-FFF2-40B4-BE49-F238E27FC236}">
                <a16:creationId xmlns:a16="http://schemas.microsoft.com/office/drawing/2014/main" id="{3CB18FAE-0BEC-415E-AD60-93981F619F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272553" y="4220810"/>
            <a:ext cx="914400" cy="914400"/>
          </a:xfrm>
          <a:prstGeom prst="rect">
            <a:avLst/>
          </a:prstGeom>
        </p:spPr>
      </p:pic>
      <p:sp>
        <p:nvSpPr>
          <p:cNvPr id="13" name="TextBox 12">
            <a:extLst>
              <a:ext uri="{FF2B5EF4-FFF2-40B4-BE49-F238E27FC236}">
                <a16:creationId xmlns:a16="http://schemas.microsoft.com/office/drawing/2014/main" id="{CA0EBF54-21D7-4A7C-94DA-487548E2583C}"/>
              </a:ext>
            </a:extLst>
          </p:cNvPr>
          <p:cNvSpPr txBox="1"/>
          <p:nvPr/>
        </p:nvSpPr>
        <p:spPr>
          <a:xfrm>
            <a:off x="517856" y="2823661"/>
            <a:ext cx="2092960" cy="1200329"/>
          </a:xfrm>
          <a:prstGeom prst="rect">
            <a:avLst/>
          </a:prstGeom>
          <a:noFill/>
        </p:spPr>
        <p:txBody>
          <a:bodyPr wrap="square" rtlCol="0">
            <a:spAutoFit/>
          </a:bodyPr>
          <a:lstStyle/>
          <a:p>
            <a:r>
              <a:rPr lang="en-US" sz="1200" b="1" dirty="0"/>
              <a:t>UC. </a:t>
            </a:r>
            <a:r>
              <a:rPr lang="en-US" sz="1200" dirty="0"/>
              <a:t>If this position is unclassified, enter the salary range information here.  For Faculty enter the salary, for intermittent or rehire/retiree use the hourly rate.</a:t>
            </a:r>
          </a:p>
        </p:txBody>
      </p:sp>
      <p:pic>
        <p:nvPicPr>
          <p:cNvPr id="14" name="Graphic 13" descr="Line arrow Straight">
            <a:extLst>
              <a:ext uri="{FF2B5EF4-FFF2-40B4-BE49-F238E27FC236}">
                <a16:creationId xmlns:a16="http://schemas.microsoft.com/office/drawing/2014/main" id="{A54BD441-F680-4EFA-B325-D232B19DB1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285554" y="4861346"/>
            <a:ext cx="914400" cy="914400"/>
          </a:xfrm>
          <a:prstGeom prst="rect">
            <a:avLst/>
          </a:prstGeom>
        </p:spPr>
      </p:pic>
      <p:pic>
        <p:nvPicPr>
          <p:cNvPr id="15" name="Graphic 14" descr="Line arrow Straight">
            <a:extLst>
              <a:ext uri="{FF2B5EF4-FFF2-40B4-BE49-F238E27FC236}">
                <a16:creationId xmlns:a16="http://schemas.microsoft.com/office/drawing/2014/main" id="{73EBE697-C272-4F72-85A8-52C152AC8D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871159" y="2514600"/>
            <a:ext cx="914400" cy="914400"/>
          </a:xfrm>
          <a:prstGeom prst="rect">
            <a:avLst/>
          </a:prstGeom>
        </p:spPr>
      </p:pic>
      <p:sp>
        <p:nvSpPr>
          <p:cNvPr id="16" name="TextBox 15">
            <a:extLst>
              <a:ext uri="{FF2B5EF4-FFF2-40B4-BE49-F238E27FC236}">
                <a16:creationId xmlns:a16="http://schemas.microsoft.com/office/drawing/2014/main" id="{6A0C119A-B6FB-4116-B2E9-2F89F32697D4}"/>
              </a:ext>
            </a:extLst>
          </p:cNvPr>
          <p:cNvSpPr txBox="1"/>
          <p:nvPr/>
        </p:nvSpPr>
        <p:spPr>
          <a:xfrm>
            <a:off x="517856" y="4111859"/>
            <a:ext cx="2092960" cy="1384995"/>
          </a:xfrm>
          <a:prstGeom prst="rect">
            <a:avLst/>
          </a:prstGeom>
          <a:noFill/>
        </p:spPr>
        <p:txBody>
          <a:bodyPr wrap="square" rtlCol="0">
            <a:spAutoFit/>
          </a:bodyPr>
          <a:lstStyle/>
          <a:p>
            <a:r>
              <a:rPr lang="en-US" sz="1200" b="1" dirty="0"/>
              <a:t>Position Function </a:t>
            </a:r>
            <a:r>
              <a:rPr lang="en-US" sz="1200" dirty="0"/>
              <a:t>is a brief overview of job functions. This will auto populate if a template was chosen at the beginning. Includes teaching and percentages of time and is department dependent.  </a:t>
            </a:r>
          </a:p>
        </p:txBody>
      </p:sp>
      <p:pic>
        <p:nvPicPr>
          <p:cNvPr id="17" name="Graphic 16" descr="Line arrow Straight">
            <a:extLst>
              <a:ext uri="{FF2B5EF4-FFF2-40B4-BE49-F238E27FC236}">
                <a16:creationId xmlns:a16="http://schemas.microsoft.com/office/drawing/2014/main" id="{FACCE4B6-5FF3-4299-9476-E50E77FA3D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871159" y="2895399"/>
            <a:ext cx="914400" cy="914400"/>
          </a:xfrm>
          <a:prstGeom prst="rect">
            <a:avLst/>
          </a:prstGeom>
        </p:spPr>
      </p:pic>
      <p:sp>
        <p:nvSpPr>
          <p:cNvPr id="18" name="TextBox 17">
            <a:extLst>
              <a:ext uri="{FF2B5EF4-FFF2-40B4-BE49-F238E27FC236}">
                <a16:creationId xmlns:a16="http://schemas.microsoft.com/office/drawing/2014/main" id="{7EAE8B2A-AE23-4CCA-BBA6-CF4EEB95A5B4}"/>
              </a:ext>
            </a:extLst>
          </p:cNvPr>
          <p:cNvSpPr txBox="1"/>
          <p:nvPr/>
        </p:nvSpPr>
        <p:spPr>
          <a:xfrm>
            <a:off x="9643532" y="1170595"/>
            <a:ext cx="2092960" cy="646331"/>
          </a:xfrm>
          <a:prstGeom prst="rect">
            <a:avLst/>
          </a:prstGeom>
          <a:noFill/>
        </p:spPr>
        <p:txBody>
          <a:bodyPr wrap="square" rtlCol="0">
            <a:spAutoFit/>
          </a:bodyPr>
          <a:lstStyle/>
          <a:p>
            <a:r>
              <a:rPr lang="en-US" sz="1200" b="1" dirty="0"/>
              <a:t>Essential Duties </a:t>
            </a:r>
            <a:r>
              <a:rPr lang="en-US" sz="1200" dirty="0"/>
              <a:t>describes what the position will be responsible for accomplishing.</a:t>
            </a:r>
          </a:p>
        </p:txBody>
      </p:sp>
      <p:sp>
        <p:nvSpPr>
          <p:cNvPr id="19" name="TextBox 18">
            <a:extLst>
              <a:ext uri="{FF2B5EF4-FFF2-40B4-BE49-F238E27FC236}">
                <a16:creationId xmlns:a16="http://schemas.microsoft.com/office/drawing/2014/main" id="{9A95A502-9631-49B1-912B-FCE402BADABA}"/>
              </a:ext>
            </a:extLst>
          </p:cNvPr>
          <p:cNvSpPr txBox="1"/>
          <p:nvPr/>
        </p:nvSpPr>
        <p:spPr>
          <a:xfrm>
            <a:off x="9605473" y="1828825"/>
            <a:ext cx="2092960" cy="1200329"/>
          </a:xfrm>
          <a:prstGeom prst="rect">
            <a:avLst/>
          </a:prstGeom>
          <a:noFill/>
        </p:spPr>
        <p:txBody>
          <a:bodyPr wrap="square" rtlCol="0">
            <a:spAutoFit/>
          </a:bodyPr>
          <a:lstStyle/>
          <a:p>
            <a:r>
              <a:rPr lang="en-US" sz="1200" b="1" dirty="0"/>
              <a:t>Minimum Qualifications </a:t>
            </a:r>
            <a:r>
              <a:rPr lang="en-US" sz="1200" dirty="0"/>
              <a:t>is where you enter the required minimum qualifications to apply. For example, a master’s degree and 5 years experience.</a:t>
            </a:r>
          </a:p>
        </p:txBody>
      </p:sp>
      <p:pic>
        <p:nvPicPr>
          <p:cNvPr id="20" name="Graphic 19" descr="Line arrow Straight">
            <a:extLst>
              <a:ext uri="{FF2B5EF4-FFF2-40B4-BE49-F238E27FC236}">
                <a16:creationId xmlns:a16="http://schemas.microsoft.com/office/drawing/2014/main" id="{3B77AFA0-E34A-41F6-8DA6-E969F2895A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285554" y="3509730"/>
            <a:ext cx="914400" cy="914400"/>
          </a:xfrm>
          <a:prstGeom prst="rect">
            <a:avLst/>
          </a:prstGeom>
        </p:spPr>
      </p:pic>
      <p:pic>
        <p:nvPicPr>
          <p:cNvPr id="21" name="Graphic 20" descr="Line arrow Straight">
            <a:extLst>
              <a:ext uri="{FF2B5EF4-FFF2-40B4-BE49-F238E27FC236}">
                <a16:creationId xmlns:a16="http://schemas.microsoft.com/office/drawing/2014/main" id="{2DDA2B19-061C-425E-B224-CAFF3D8E71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08267" y="5389090"/>
            <a:ext cx="914400" cy="914400"/>
          </a:xfrm>
          <a:prstGeom prst="rect">
            <a:avLst/>
          </a:prstGeom>
        </p:spPr>
      </p:pic>
      <p:pic>
        <p:nvPicPr>
          <p:cNvPr id="22" name="Graphic 21" descr="Line arrow Straight">
            <a:extLst>
              <a:ext uri="{FF2B5EF4-FFF2-40B4-BE49-F238E27FC236}">
                <a16:creationId xmlns:a16="http://schemas.microsoft.com/office/drawing/2014/main" id="{5F10BF41-58E4-4D9B-8376-FAADCA111A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251877" y="5846290"/>
            <a:ext cx="914400" cy="914400"/>
          </a:xfrm>
          <a:prstGeom prst="rect">
            <a:avLst/>
          </a:prstGeom>
        </p:spPr>
      </p:pic>
      <p:sp>
        <p:nvSpPr>
          <p:cNvPr id="23" name="TextBox 22">
            <a:extLst>
              <a:ext uri="{FF2B5EF4-FFF2-40B4-BE49-F238E27FC236}">
                <a16:creationId xmlns:a16="http://schemas.microsoft.com/office/drawing/2014/main" id="{BD11A683-90DB-4D31-A4FD-7857A15C56D5}"/>
              </a:ext>
            </a:extLst>
          </p:cNvPr>
          <p:cNvSpPr txBox="1"/>
          <p:nvPr/>
        </p:nvSpPr>
        <p:spPr>
          <a:xfrm>
            <a:off x="9605473" y="3008327"/>
            <a:ext cx="2092960" cy="1015663"/>
          </a:xfrm>
          <a:prstGeom prst="rect">
            <a:avLst/>
          </a:prstGeom>
          <a:noFill/>
        </p:spPr>
        <p:txBody>
          <a:bodyPr wrap="square" rtlCol="0">
            <a:spAutoFit/>
          </a:bodyPr>
          <a:lstStyle/>
          <a:p>
            <a:r>
              <a:rPr lang="en-US" sz="1200" b="1" dirty="0"/>
              <a:t>ABDs </a:t>
            </a:r>
            <a:r>
              <a:rPr lang="en-US" sz="1200" dirty="0"/>
              <a:t>is a drop-down menu where you select if the committee will accept All But Dissertation for positions requiring a PhD.</a:t>
            </a:r>
          </a:p>
        </p:txBody>
      </p:sp>
      <p:sp>
        <p:nvSpPr>
          <p:cNvPr id="24" name="TextBox 23">
            <a:extLst>
              <a:ext uri="{FF2B5EF4-FFF2-40B4-BE49-F238E27FC236}">
                <a16:creationId xmlns:a16="http://schemas.microsoft.com/office/drawing/2014/main" id="{E72A76BF-E0D2-4FCF-80AB-BF48CD3EB2B1}"/>
              </a:ext>
            </a:extLst>
          </p:cNvPr>
          <p:cNvSpPr txBox="1"/>
          <p:nvPr/>
        </p:nvSpPr>
        <p:spPr>
          <a:xfrm>
            <a:off x="9605473" y="4028505"/>
            <a:ext cx="2092960" cy="1569660"/>
          </a:xfrm>
          <a:prstGeom prst="rect">
            <a:avLst/>
          </a:prstGeom>
          <a:noFill/>
        </p:spPr>
        <p:txBody>
          <a:bodyPr wrap="square" rtlCol="0">
            <a:spAutoFit/>
          </a:bodyPr>
          <a:lstStyle/>
          <a:p>
            <a:r>
              <a:rPr lang="en-US" sz="1200" b="1" dirty="0"/>
              <a:t>Preferred Qualifications </a:t>
            </a:r>
            <a:r>
              <a:rPr lang="en-US" sz="1200" dirty="0"/>
              <a:t>is where you enter the qualifications you would like the applicant to have for the position. These are typically higher than the minimum qualifications but not required to apply. </a:t>
            </a:r>
          </a:p>
        </p:txBody>
      </p:sp>
    </p:spTree>
    <p:custDataLst>
      <p:tags r:id="rId1"/>
    </p:custDataLst>
    <p:extLst>
      <p:ext uri="{BB962C8B-B14F-4D97-AF65-F5344CB8AC3E}">
        <p14:creationId xmlns:p14="http://schemas.microsoft.com/office/powerpoint/2010/main" val="23658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6" grpId="0"/>
      <p:bldP spid="18" grpId="0"/>
      <p:bldP spid="19"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B0172A-52EE-429E-9D6F-5E593A2430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038" r="2052"/>
          <a:stretch/>
        </p:blipFill>
        <p:spPr>
          <a:xfrm>
            <a:off x="326137" y="939281"/>
            <a:ext cx="11539726" cy="5741035"/>
          </a:xfrm>
        </p:spPr>
      </p:pic>
      <p:sp>
        <p:nvSpPr>
          <p:cNvPr id="6" name="Title 1">
            <a:extLst>
              <a:ext uri="{FF2B5EF4-FFF2-40B4-BE49-F238E27FC236}">
                <a16:creationId xmlns:a16="http://schemas.microsoft.com/office/drawing/2014/main" id="{FB421C46-C633-40B3-A29B-5DD86DB53B3B}"/>
              </a:ext>
            </a:extLst>
          </p:cNvPr>
          <p:cNvSpPr>
            <a:spLocks noGrp="1"/>
          </p:cNvSpPr>
          <p:nvPr>
            <p:ph type="title"/>
          </p:nvPr>
        </p:nvSpPr>
        <p:spPr>
          <a:xfrm>
            <a:off x="838200" y="161925"/>
            <a:ext cx="10515600" cy="793115"/>
          </a:xfrm>
        </p:spPr>
        <p:txBody>
          <a:bodyPr>
            <a:normAutofit/>
          </a:bodyPr>
          <a:lstStyle/>
          <a:p>
            <a:pPr algn="ctr"/>
            <a:r>
              <a:rPr lang="en-US" sz="2800" dirty="0"/>
              <a:t>New Job Page- Position Description</a:t>
            </a:r>
          </a:p>
        </p:txBody>
      </p:sp>
      <p:pic>
        <p:nvPicPr>
          <p:cNvPr id="7" name="Graphic 6" descr="Line arrow Straight">
            <a:extLst>
              <a:ext uri="{FF2B5EF4-FFF2-40B4-BE49-F238E27FC236}">
                <a16:creationId xmlns:a16="http://schemas.microsoft.com/office/drawing/2014/main" id="{1BEEDF66-C2C5-4D95-8EE5-39E93F0F64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322667" y="2167121"/>
            <a:ext cx="914400" cy="914400"/>
          </a:xfrm>
          <a:prstGeom prst="rect">
            <a:avLst/>
          </a:prstGeom>
        </p:spPr>
      </p:pic>
      <p:sp>
        <p:nvSpPr>
          <p:cNvPr id="8" name="TextBox 7">
            <a:extLst>
              <a:ext uri="{FF2B5EF4-FFF2-40B4-BE49-F238E27FC236}">
                <a16:creationId xmlns:a16="http://schemas.microsoft.com/office/drawing/2014/main" id="{CC0BB8EC-5FEB-48BA-BBEB-2558769E215F}"/>
              </a:ext>
            </a:extLst>
          </p:cNvPr>
          <p:cNvSpPr txBox="1"/>
          <p:nvPr/>
        </p:nvSpPr>
        <p:spPr>
          <a:xfrm>
            <a:off x="517856" y="1170595"/>
            <a:ext cx="2092960" cy="1200329"/>
          </a:xfrm>
          <a:prstGeom prst="rect">
            <a:avLst/>
          </a:prstGeom>
          <a:noFill/>
        </p:spPr>
        <p:txBody>
          <a:bodyPr wrap="square" rtlCol="0">
            <a:spAutoFit/>
          </a:bodyPr>
          <a:lstStyle/>
          <a:p>
            <a:r>
              <a:rPr lang="en-US" sz="1200" b="1" dirty="0"/>
              <a:t>KSA </a:t>
            </a:r>
            <a:r>
              <a:rPr lang="en-US" sz="1200" dirty="0"/>
              <a:t>is the list of knowledge, skills and abilities you are looking for in a candidate. For example, experience with Adobe Photoshop or grant writing experience.</a:t>
            </a:r>
          </a:p>
        </p:txBody>
      </p:sp>
      <p:sp>
        <p:nvSpPr>
          <p:cNvPr id="9" name="TextBox 8">
            <a:extLst>
              <a:ext uri="{FF2B5EF4-FFF2-40B4-BE49-F238E27FC236}">
                <a16:creationId xmlns:a16="http://schemas.microsoft.com/office/drawing/2014/main" id="{67903504-8CE1-4E93-8662-7E0A6160BC13}"/>
              </a:ext>
            </a:extLst>
          </p:cNvPr>
          <p:cNvSpPr txBox="1"/>
          <p:nvPr/>
        </p:nvSpPr>
        <p:spPr>
          <a:xfrm>
            <a:off x="515763" y="3385823"/>
            <a:ext cx="2092960" cy="1754326"/>
          </a:xfrm>
          <a:prstGeom prst="rect">
            <a:avLst/>
          </a:prstGeom>
          <a:noFill/>
        </p:spPr>
        <p:txBody>
          <a:bodyPr wrap="square" rtlCol="0">
            <a:spAutoFit/>
          </a:bodyPr>
          <a:lstStyle/>
          <a:p>
            <a:r>
              <a:rPr lang="en-US" sz="1200" b="1" dirty="0"/>
              <a:t>Instructions for Applying </a:t>
            </a:r>
            <a:r>
              <a:rPr lang="en-US" sz="1200" dirty="0"/>
              <a:t>refers to what materials you want an applicant to provide/complete.  For example, complete the online application, include a resume/CV, cover letter, transcripts, or number of references.</a:t>
            </a:r>
          </a:p>
        </p:txBody>
      </p:sp>
      <p:sp>
        <p:nvSpPr>
          <p:cNvPr id="13" name="TextBox 12">
            <a:extLst>
              <a:ext uri="{FF2B5EF4-FFF2-40B4-BE49-F238E27FC236}">
                <a16:creationId xmlns:a16="http://schemas.microsoft.com/office/drawing/2014/main" id="{CA0EBF54-21D7-4A7C-94DA-487548E2583C}"/>
              </a:ext>
            </a:extLst>
          </p:cNvPr>
          <p:cNvSpPr txBox="1"/>
          <p:nvPr/>
        </p:nvSpPr>
        <p:spPr>
          <a:xfrm>
            <a:off x="517856" y="5091475"/>
            <a:ext cx="2092960" cy="1015663"/>
          </a:xfrm>
          <a:prstGeom prst="rect">
            <a:avLst/>
          </a:prstGeom>
          <a:noFill/>
        </p:spPr>
        <p:txBody>
          <a:bodyPr wrap="square" rtlCol="0">
            <a:spAutoFit/>
          </a:bodyPr>
          <a:lstStyle/>
          <a:p>
            <a:r>
              <a:rPr lang="en-US" sz="1200" b="1" dirty="0"/>
              <a:t>Select yes or no </a:t>
            </a:r>
            <a:r>
              <a:rPr lang="en-US" sz="1200" dirty="0"/>
              <a:t>for resume and cover letter required.  Usually select yes, unless it is a support staff position or intermittent.</a:t>
            </a:r>
          </a:p>
        </p:txBody>
      </p:sp>
      <p:pic>
        <p:nvPicPr>
          <p:cNvPr id="15" name="Graphic 14" descr="Line arrow Straight">
            <a:extLst>
              <a:ext uri="{FF2B5EF4-FFF2-40B4-BE49-F238E27FC236}">
                <a16:creationId xmlns:a16="http://schemas.microsoft.com/office/drawing/2014/main" id="{73EBE697-C272-4F72-85A8-52C152AC8D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322667" y="3469274"/>
            <a:ext cx="914400" cy="914400"/>
          </a:xfrm>
          <a:prstGeom prst="rect">
            <a:avLst/>
          </a:prstGeom>
        </p:spPr>
      </p:pic>
      <p:sp>
        <p:nvSpPr>
          <p:cNvPr id="16" name="TextBox 15">
            <a:extLst>
              <a:ext uri="{FF2B5EF4-FFF2-40B4-BE49-F238E27FC236}">
                <a16:creationId xmlns:a16="http://schemas.microsoft.com/office/drawing/2014/main" id="{6A0C119A-B6FB-4116-B2E9-2F89F32697D4}"/>
              </a:ext>
            </a:extLst>
          </p:cNvPr>
          <p:cNvSpPr txBox="1"/>
          <p:nvPr/>
        </p:nvSpPr>
        <p:spPr>
          <a:xfrm>
            <a:off x="517856" y="6107138"/>
            <a:ext cx="2092960" cy="461665"/>
          </a:xfrm>
          <a:prstGeom prst="rect">
            <a:avLst/>
          </a:prstGeom>
          <a:noFill/>
        </p:spPr>
        <p:txBody>
          <a:bodyPr wrap="square" rtlCol="0">
            <a:spAutoFit/>
          </a:bodyPr>
          <a:lstStyle/>
          <a:p>
            <a:r>
              <a:rPr lang="en-US" sz="1200" b="1" dirty="0"/>
              <a:t>Selection Criteria </a:t>
            </a:r>
            <a:r>
              <a:rPr lang="en-US" sz="1200" dirty="0"/>
              <a:t>is left unused.  </a:t>
            </a:r>
          </a:p>
        </p:txBody>
      </p:sp>
      <p:pic>
        <p:nvPicPr>
          <p:cNvPr id="17" name="Graphic 16" descr="Line arrow Straight">
            <a:extLst>
              <a:ext uri="{FF2B5EF4-FFF2-40B4-BE49-F238E27FC236}">
                <a16:creationId xmlns:a16="http://schemas.microsoft.com/office/drawing/2014/main" id="{FACCE4B6-5FF3-4299-9476-E50E77FA3D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322667" y="2823661"/>
            <a:ext cx="914400" cy="914400"/>
          </a:xfrm>
          <a:prstGeom prst="rect">
            <a:avLst/>
          </a:prstGeom>
        </p:spPr>
      </p:pic>
      <p:pic>
        <p:nvPicPr>
          <p:cNvPr id="21" name="Graphic 20" descr="Line arrow Straight">
            <a:extLst>
              <a:ext uri="{FF2B5EF4-FFF2-40B4-BE49-F238E27FC236}">
                <a16:creationId xmlns:a16="http://schemas.microsoft.com/office/drawing/2014/main" id="{2DDA2B19-061C-425E-B224-CAFF3D8E71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096000" y="4215076"/>
            <a:ext cx="914400" cy="914400"/>
          </a:xfrm>
          <a:prstGeom prst="rect">
            <a:avLst/>
          </a:prstGeom>
        </p:spPr>
      </p:pic>
      <p:pic>
        <p:nvPicPr>
          <p:cNvPr id="22" name="Graphic 21" descr="Line arrow Straight">
            <a:extLst>
              <a:ext uri="{FF2B5EF4-FFF2-40B4-BE49-F238E27FC236}">
                <a16:creationId xmlns:a16="http://schemas.microsoft.com/office/drawing/2014/main" id="{5F10BF41-58E4-4D9B-8376-FAADCA111A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21637" y="4798939"/>
            <a:ext cx="914400" cy="914400"/>
          </a:xfrm>
          <a:prstGeom prst="rect">
            <a:avLst/>
          </a:prstGeom>
        </p:spPr>
      </p:pic>
      <p:sp>
        <p:nvSpPr>
          <p:cNvPr id="25" name="TextBox 24">
            <a:extLst>
              <a:ext uri="{FF2B5EF4-FFF2-40B4-BE49-F238E27FC236}">
                <a16:creationId xmlns:a16="http://schemas.microsoft.com/office/drawing/2014/main" id="{F64B2E05-7DD1-417C-8C8B-C17CABBD6FAA}"/>
              </a:ext>
            </a:extLst>
          </p:cNvPr>
          <p:cNvSpPr txBox="1"/>
          <p:nvPr/>
        </p:nvSpPr>
        <p:spPr>
          <a:xfrm>
            <a:off x="517856" y="2370160"/>
            <a:ext cx="2092960" cy="1015663"/>
          </a:xfrm>
          <a:prstGeom prst="rect">
            <a:avLst/>
          </a:prstGeom>
          <a:noFill/>
        </p:spPr>
        <p:txBody>
          <a:bodyPr wrap="square" rtlCol="0">
            <a:spAutoFit/>
          </a:bodyPr>
          <a:lstStyle/>
          <a:p>
            <a:r>
              <a:rPr lang="en-US" sz="1200" b="1" dirty="0"/>
              <a:t>Working Conditions </a:t>
            </a:r>
            <a:r>
              <a:rPr lang="en-US" sz="1200" dirty="0"/>
              <a:t>lists the typical working situations. For example, normal office environment, travel expectations, etc.  </a:t>
            </a:r>
          </a:p>
        </p:txBody>
      </p:sp>
    </p:spTree>
    <p:custDataLst>
      <p:tags r:id="rId1"/>
    </p:custDataLst>
    <p:extLst>
      <p:ext uri="{BB962C8B-B14F-4D97-AF65-F5344CB8AC3E}">
        <p14:creationId xmlns:p14="http://schemas.microsoft.com/office/powerpoint/2010/main" val="266843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6"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B0172A-52EE-429E-9D6F-5E593A2430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353" r="2089" b="5078"/>
          <a:stretch/>
        </p:blipFill>
        <p:spPr>
          <a:xfrm>
            <a:off x="0" y="885020"/>
            <a:ext cx="12192000" cy="4962161"/>
          </a:xfrm>
        </p:spPr>
      </p:pic>
      <p:sp>
        <p:nvSpPr>
          <p:cNvPr id="6" name="Title 1">
            <a:extLst>
              <a:ext uri="{FF2B5EF4-FFF2-40B4-BE49-F238E27FC236}">
                <a16:creationId xmlns:a16="http://schemas.microsoft.com/office/drawing/2014/main" id="{FB421C46-C633-40B3-A29B-5DD86DB53B3B}"/>
              </a:ext>
            </a:extLst>
          </p:cNvPr>
          <p:cNvSpPr>
            <a:spLocks noGrp="1"/>
          </p:cNvSpPr>
          <p:nvPr>
            <p:ph type="title"/>
          </p:nvPr>
        </p:nvSpPr>
        <p:spPr>
          <a:xfrm>
            <a:off x="838200" y="161925"/>
            <a:ext cx="10515600" cy="793115"/>
          </a:xfrm>
        </p:spPr>
        <p:txBody>
          <a:bodyPr>
            <a:normAutofit/>
          </a:bodyPr>
          <a:lstStyle/>
          <a:p>
            <a:pPr algn="ctr"/>
            <a:r>
              <a:rPr lang="en-US" sz="2800" dirty="0"/>
              <a:t>New Job Page- Search Committee</a:t>
            </a:r>
          </a:p>
        </p:txBody>
      </p:sp>
      <p:pic>
        <p:nvPicPr>
          <p:cNvPr id="7" name="Graphic 6" descr="Line arrow Straight">
            <a:extLst>
              <a:ext uri="{FF2B5EF4-FFF2-40B4-BE49-F238E27FC236}">
                <a16:creationId xmlns:a16="http://schemas.microsoft.com/office/drawing/2014/main" id="{1BEEDF66-C2C5-4D95-8EE5-39E93F0F64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029808" y="1010819"/>
            <a:ext cx="914400" cy="914400"/>
          </a:xfrm>
          <a:prstGeom prst="rect">
            <a:avLst/>
          </a:prstGeom>
        </p:spPr>
      </p:pic>
      <p:sp>
        <p:nvSpPr>
          <p:cNvPr id="8" name="TextBox 7">
            <a:extLst>
              <a:ext uri="{FF2B5EF4-FFF2-40B4-BE49-F238E27FC236}">
                <a16:creationId xmlns:a16="http://schemas.microsoft.com/office/drawing/2014/main" id="{CC0BB8EC-5FEB-48BA-BBEB-2558769E215F}"/>
              </a:ext>
            </a:extLst>
          </p:cNvPr>
          <p:cNvSpPr txBox="1"/>
          <p:nvPr/>
        </p:nvSpPr>
        <p:spPr>
          <a:xfrm>
            <a:off x="517856" y="1170595"/>
            <a:ext cx="2092960" cy="2123658"/>
          </a:xfrm>
          <a:prstGeom prst="rect">
            <a:avLst/>
          </a:prstGeom>
          <a:noFill/>
        </p:spPr>
        <p:txBody>
          <a:bodyPr wrap="square" rtlCol="0">
            <a:spAutoFit/>
          </a:bodyPr>
          <a:lstStyle/>
          <a:p>
            <a:r>
              <a:rPr lang="en-US" sz="1200" b="1" dirty="0"/>
              <a:t>Apply for a search committee </a:t>
            </a:r>
            <a:r>
              <a:rPr lang="en-US" sz="1200" dirty="0"/>
              <a:t>is selected when you know you have or want search committee to review applicants/interview candidates.  If you do not know that you want a committee, or who will serve leave this no. Your HRM generalist can add it after the posting if needed.</a:t>
            </a:r>
          </a:p>
        </p:txBody>
      </p:sp>
      <p:sp>
        <p:nvSpPr>
          <p:cNvPr id="9" name="TextBox 8">
            <a:extLst>
              <a:ext uri="{FF2B5EF4-FFF2-40B4-BE49-F238E27FC236}">
                <a16:creationId xmlns:a16="http://schemas.microsoft.com/office/drawing/2014/main" id="{67903504-8CE1-4E93-8662-7E0A6160BC13}"/>
              </a:ext>
            </a:extLst>
          </p:cNvPr>
          <p:cNvSpPr txBox="1"/>
          <p:nvPr/>
        </p:nvSpPr>
        <p:spPr>
          <a:xfrm>
            <a:off x="9888414" y="1139669"/>
            <a:ext cx="2092960" cy="1384995"/>
          </a:xfrm>
          <a:prstGeom prst="rect">
            <a:avLst/>
          </a:prstGeom>
          <a:noFill/>
        </p:spPr>
        <p:txBody>
          <a:bodyPr wrap="square" rtlCol="0">
            <a:spAutoFit/>
          </a:bodyPr>
          <a:lstStyle/>
          <a:p>
            <a:r>
              <a:rPr lang="en-US" sz="1200" b="1" dirty="0"/>
              <a:t>Add Search Committee member </a:t>
            </a:r>
            <a:r>
              <a:rPr lang="en-US" sz="1200" dirty="0"/>
              <a:t>is where you add additional committee members if you know them already.  Otherwise leave blank.  This can be added later, as well, by your HR generalist.</a:t>
            </a:r>
          </a:p>
        </p:txBody>
      </p:sp>
      <p:sp>
        <p:nvSpPr>
          <p:cNvPr id="13" name="TextBox 12">
            <a:extLst>
              <a:ext uri="{FF2B5EF4-FFF2-40B4-BE49-F238E27FC236}">
                <a16:creationId xmlns:a16="http://schemas.microsoft.com/office/drawing/2014/main" id="{CA0EBF54-21D7-4A7C-94DA-487548E2583C}"/>
              </a:ext>
            </a:extLst>
          </p:cNvPr>
          <p:cNvSpPr txBox="1"/>
          <p:nvPr/>
        </p:nvSpPr>
        <p:spPr>
          <a:xfrm>
            <a:off x="9875329" y="2709293"/>
            <a:ext cx="2092960" cy="1015663"/>
          </a:xfrm>
          <a:prstGeom prst="rect">
            <a:avLst/>
          </a:prstGeom>
          <a:noFill/>
        </p:spPr>
        <p:txBody>
          <a:bodyPr wrap="square" rtlCol="0">
            <a:spAutoFit/>
          </a:bodyPr>
          <a:lstStyle/>
          <a:p>
            <a:r>
              <a:rPr lang="en-US" sz="1200" b="1" dirty="0"/>
              <a:t>Add additional viewers </a:t>
            </a:r>
            <a:r>
              <a:rPr lang="en-US" sz="1200" dirty="0"/>
              <a:t>is used to add people that can view the applicants but are not necessarily on the committee.</a:t>
            </a:r>
          </a:p>
        </p:txBody>
      </p:sp>
      <p:pic>
        <p:nvPicPr>
          <p:cNvPr id="15" name="Graphic 14" descr="Line arrow Straight">
            <a:extLst>
              <a:ext uri="{FF2B5EF4-FFF2-40B4-BE49-F238E27FC236}">
                <a16:creationId xmlns:a16="http://schemas.microsoft.com/office/drawing/2014/main" id="{73EBE697-C272-4F72-85A8-52C152AC8D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34704" y="2076249"/>
            <a:ext cx="914400" cy="914400"/>
          </a:xfrm>
          <a:prstGeom prst="rect">
            <a:avLst/>
          </a:prstGeom>
        </p:spPr>
      </p:pic>
      <p:sp>
        <p:nvSpPr>
          <p:cNvPr id="16" name="TextBox 15">
            <a:extLst>
              <a:ext uri="{FF2B5EF4-FFF2-40B4-BE49-F238E27FC236}">
                <a16:creationId xmlns:a16="http://schemas.microsoft.com/office/drawing/2014/main" id="{6A0C119A-B6FB-4116-B2E9-2F89F32697D4}"/>
              </a:ext>
            </a:extLst>
          </p:cNvPr>
          <p:cNvSpPr txBox="1"/>
          <p:nvPr/>
        </p:nvSpPr>
        <p:spPr>
          <a:xfrm>
            <a:off x="517856" y="3426297"/>
            <a:ext cx="2092960" cy="1754326"/>
          </a:xfrm>
          <a:prstGeom prst="rect">
            <a:avLst/>
          </a:prstGeom>
          <a:noFill/>
        </p:spPr>
        <p:txBody>
          <a:bodyPr wrap="square" rtlCol="0">
            <a:spAutoFit/>
          </a:bodyPr>
          <a:lstStyle/>
          <a:p>
            <a:r>
              <a:rPr lang="en-US" sz="1200" b="1" dirty="0"/>
              <a:t>Search committee chair </a:t>
            </a:r>
            <a:r>
              <a:rPr lang="en-US" sz="1200" dirty="0"/>
              <a:t>is where you enter the person responsible for the hiring.  Typically the supervisor or the committee chair.  If you do not know the person yet, leave blank.  Use the magnifying glass to search for a specific name if needed.</a:t>
            </a:r>
          </a:p>
        </p:txBody>
      </p:sp>
      <p:pic>
        <p:nvPicPr>
          <p:cNvPr id="17" name="Graphic 16" descr="Line arrow Straight">
            <a:extLst>
              <a:ext uri="{FF2B5EF4-FFF2-40B4-BE49-F238E27FC236}">
                <a16:creationId xmlns:a16="http://schemas.microsoft.com/office/drawing/2014/main" id="{FACCE4B6-5FF3-4299-9476-E50E77FA3D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61559" y="1374967"/>
            <a:ext cx="914400" cy="914400"/>
          </a:xfrm>
          <a:prstGeom prst="rect">
            <a:avLst/>
          </a:prstGeom>
        </p:spPr>
      </p:pic>
      <p:pic>
        <p:nvPicPr>
          <p:cNvPr id="20" name="Graphic 19" descr="Line arrow Straight">
            <a:extLst>
              <a:ext uri="{FF2B5EF4-FFF2-40B4-BE49-F238E27FC236}">
                <a16:creationId xmlns:a16="http://schemas.microsoft.com/office/drawing/2014/main" id="{3B77AFA0-E34A-41F6-8DA6-E969F2895A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256354" y="3867352"/>
            <a:ext cx="914400" cy="914400"/>
          </a:xfrm>
          <a:prstGeom prst="rect">
            <a:avLst/>
          </a:prstGeom>
        </p:spPr>
      </p:pic>
    </p:spTree>
    <p:custDataLst>
      <p:tags r:id="rId1"/>
    </p:custDataLst>
    <p:extLst>
      <p:ext uri="{BB962C8B-B14F-4D97-AF65-F5344CB8AC3E}">
        <p14:creationId xmlns:p14="http://schemas.microsoft.com/office/powerpoint/2010/main" val="225900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B0172A-52EE-429E-9D6F-5E593A2430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874" r="1423" b="9728"/>
          <a:stretch/>
        </p:blipFill>
        <p:spPr>
          <a:xfrm>
            <a:off x="166364" y="955040"/>
            <a:ext cx="11859272" cy="5239193"/>
          </a:xfrm>
        </p:spPr>
      </p:pic>
      <p:sp>
        <p:nvSpPr>
          <p:cNvPr id="2" name="Rectangle 1">
            <a:extLst>
              <a:ext uri="{FF2B5EF4-FFF2-40B4-BE49-F238E27FC236}">
                <a16:creationId xmlns:a16="http://schemas.microsoft.com/office/drawing/2014/main" id="{A92F4F77-348C-456A-B8D6-294AF2B5DF07}"/>
              </a:ext>
            </a:extLst>
          </p:cNvPr>
          <p:cNvSpPr/>
          <p:nvPr/>
        </p:nvSpPr>
        <p:spPr>
          <a:xfrm>
            <a:off x="2962308" y="3657600"/>
            <a:ext cx="6374732" cy="2519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B421C46-C633-40B3-A29B-5DD86DB53B3B}"/>
              </a:ext>
            </a:extLst>
          </p:cNvPr>
          <p:cNvSpPr>
            <a:spLocks noGrp="1"/>
          </p:cNvSpPr>
          <p:nvPr>
            <p:ph type="title"/>
          </p:nvPr>
        </p:nvSpPr>
        <p:spPr>
          <a:xfrm>
            <a:off x="838200" y="161925"/>
            <a:ext cx="10515600" cy="793115"/>
          </a:xfrm>
        </p:spPr>
        <p:txBody>
          <a:bodyPr>
            <a:normAutofit/>
          </a:bodyPr>
          <a:lstStyle/>
          <a:p>
            <a:pPr algn="ctr"/>
            <a:r>
              <a:rPr lang="en-US" sz="2800" dirty="0"/>
              <a:t>New Job Page- Advertising Details</a:t>
            </a:r>
          </a:p>
        </p:txBody>
      </p:sp>
      <p:pic>
        <p:nvPicPr>
          <p:cNvPr id="7" name="Graphic 6" descr="Line arrow Straight">
            <a:extLst>
              <a:ext uri="{FF2B5EF4-FFF2-40B4-BE49-F238E27FC236}">
                <a16:creationId xmlns:a16="http://schemas.microsoft.com/office/drawing/2014/main" id="{1BEEDF66-C2C5-4D95-8EE5-39E93F0F64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561902" y="2067464"/>
            <a:ext cx="914400" cy="914400"/>
          </a:xfrm>
          <a:prstGeom prst="rect">
            <a:avLst/>
          </a:prstGeom>
        </p:spPr>
      </p:pic>
      <p:sp>
        <p:nvSpPr>
          <p:cNvPr id="8" name="TextBox 7">
            <a:extLst>
              <a:ext uri="{FF2B5EF4-FFF2-40B4-BE49-F238E27FC236}">
                <a16:creationId xmlns:a16="http://schemas.microsoft.com/office/drawing/2014/main" id="{CC0BB8EC-5FEB-48BA-BBEB-2558769E215F}"/>
              </a:ext>
            </a:extLst>
          </p:cNvPr>
          <p:cNvSpPr txBox="1"/>
          <p:nvPr/>
        </p:nvSpPr>
        <p:spPr>
          <a:xfrm>
            <a:off x="517856" y="1170595"/>
            <a:ext cx="2092960" cy="1754326"/>
          </a:xfrm>
          <a:prstGeom prst="rect">
            <a:avLst/>
          </a:prstGeom>
          <a:noFill/>
        </p:spPr>
        <p:txBody>
          <a:bodyPr wrap="square" rtlCol="0">
            <a:spAutoFit/>
          </a:bodyPr>
          <a:lstStyle/>
          <a:p>
            <a:r>
              <a:rPr lang="en-US" sz="1200" b="1" dirty="0"/>
              <a:t>Post in CHE and/or HigherEdJobs </a:t>
            </a:r>
            <a:r>
              <a:rPr lang="en-US" sz="1200" dirty="0"/>
              <a:t>is selected when you want to post on these external job sites. Please note there is a fee for these services.  If you only want the posting shown on the MSU jobs site, select do not advertise.</a:t>
            </a:r>
          </a:p>
        </p:txBody>
      </p:sp>
      <p:sp>
        <p:nvSpPr>
          <p:cNvPr id="9" name="TextBox 8">
            <a:extLst>
              <a:ext uri="{FF2B5EF4-FFF2-40B4-BE49-F238E27FC236}">
                <a16:creationId xmlns:a16="http://schemas.microsoft.com/office/drawing/2014/main" id="{67903504-8CE1-4E93-8662-7E0A6160BC13}"/>
              </a:ext>
            </a:extLst>
          </p:cNvPr>
          <p:cNvSpPr txBox="1"/>
          <p:nvPr/>
        </p:nvSpPr>
        <p:spPr>
          <a:xfrm>
            <a:off x="517856" y="4031573"/>
            <a:ext cx="2092960" cy="1200329"/>
          </a:xfrm>
          <a:prstGeom prst="rect">
            <a:avLst/>
          </a:prstGeom>
          <a:noFill/>
        </p:spPr>
        <p:txBody>
          <a:bodyPr wrap="square" rtlCol="0">
            <a:spAutoFit/>
          </a:bodyPr>
          <a:lstStyle/>
          <a:p>
            <a:r>
              <a:rPr lang="en-US" sz="1200" b="1" dirty="0"/>
              <a:t>Work location </a:t>
            </a:r>
            <a:r>
              <a:rPr lang="en-US" sz="1200" dirty="0"/>
              <a:t>is a drop-down menu where you select the location of the job.  For example, MSU main campus in Starkville, Meridian, or another off-campus location.</a:t>
            </a:r>
          </a:p>
        </p:txBody>
      </p:sp>
      <p:sp>
        <p:nvSpPr>
          <p:cNvPr id="16" name="TextBox 15">
            <a:extLst>
              <a:ext uri="{FF2B5EF4-FFF2-40B4-BE49-F238E27FC236}">
                <a16:creationId xmlns:a16="http://schemas.microsoft.com/office/drawing/2014/main" id="{6A0C119A-B6FB-4116-B2E9-2F89F32697D4}"/>
              </a:ext>
            </a:extLst>
          </p:cNvPr>
          <p:cNvSpPr txBox="1"/>
          <p:nvPr/>
        </p:nvSpPr>
        <p:spPr>
          <a:xfrm>
            <a:off x="517856" y="3056794"/>
            <a:ext cx="2092960" cy="830997"/>
          </a:xfrm>
          <a:prstGeom prst="rect">
            <a:avLst/>
          </a:prstGeom>
          <a:noFill/>
        </p:spPr>
        <p:txBody>
          <a:bodyPr wrap="square" rtlCol="0">
            <a:spAutoFit/>
          </a:bodyPr>
          <a:lstStyle/>
          <a:p>
            <a:r>
              <a:rPr lang="en-US" sz="1200" b="1" dirty="0"/>
              <a:t>Account information </a:t>
            </a:r>
            <a:r>
              <a:rPr lang="en-US" sz="1200" dirty="0"/>
              <a:t>is where you enter the Banner fund information if you are paying for the outside services.</a:t>
            </a:r>
          </a:p>
        </p:txBody>
      </p:sp>
      <p:pic>
        <p:nvPicPr>
          <p:cNvPr id="17" name="Graphic 16" descr="Line arrow Straight">
            <a:extLst>
              <a:ext uri="{FF2B5EF4-FFF2-40B4-BE49-F238E27FC236}">
                <a16:creationId xmlns:a16="http://schemas.microsoft.com/office/drawing/2014/main" id="{FACCE4B6-5FF3-4299-9476-E50E77FA3D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45572" y="2599594"/>
            <a:ext cx="914400" cy="914400"/>
          </a:xfrm>
          <a:prstGeom prst="rect">
            <a:avLst/>
          </a:prstGeom>
        </p:spPr>
      </p:pic>
      <p:pic>
        <p:nvPicPr>
          <p:cNvPr id="3" name="Picture 2">
            <a:extLst>
              <a:ext uri="{FF2B5EF4-FFF2-40B4-BE49-F238E27FC236}">
                <a16:creationId xmlns:a16="http://schemas.microsoft.com/office/drawing/2014/main" id="{8AF36B9D-2308-47A1-9108-E4DE48FE3D8C}"/>
              </a:ext>
            </a:extLst>
          </p:cNvPr>
          <p:cNvPicPr>
            <a:picLocks noChangeAspect="1"/>
          </p:cNvPicPr>
          <p:nvPr/>
        </p:nvPicPr>
        <p:blipFill rotWithShape="1">
          <a:blip r:embed="rId6">
            <a:extLst>
              <a:ext uri="{28A0092B-C50C-407E-A947-70E740481C1C}">
                <a14:useLocalDpi xmlns:a14="http://schemas.microsoft.com/office/drawing/2010/main" val="0"/>
              </a:ext>
            </a:extLst>
          </a:blip>
          <a:srcRect l="22275" r="23416"/>
          <a:stretch/>
        </p:blipFill>
        <p:spPr>
          <a:xfrm>
            <a:off x="2715698" y="432012"/>
            <a:ext cx="6621342" cy="5993975"/>
          </a:xfrm>
          <a:prstGeom prst="rect">
            <a:avLst/>
          </a:prstGeom>
        </p:spPr>
      </p:pic>
      <p:pic>
        <p:nvPicPr>
          <p:cNvPr id="15" name="Graphic 14" descr="Line arrow Straight">
            <a:extLst>
              <a:ext uri="{FF2B5EF4-FFF2-40B4-BE49-F238E27FC236}">
                <a16:creationId xmlns:a16="http://schemas.microsoft.com/office/drawing/2014/main" id="{73EBE697-C272-4F72-85A8-52C152AC8D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51789" y="1352897"/>
            <a:ext cx="914400" cy="914400"/>
          </a:xfrm>
          <a:prstGeom prst="rect">
            <a:avLst/>
          </a:prstGeom>
        </p:spPr>
      </p:pic>
      <p:pic>
        <p:nvPicPr>
          <p:cNvPr id="14" name="Graphic 13" descr="Line arrow Straight">
            <a:extLst>
              <a:ext uri="{FF2B5EF4-FFF2-40B4-BE49-F238E27FC236}">
                <a16:creationId xmlns:a16="http://schemas.microsoft.com/office/drawing/2014/main" id="{4B8E81C8-9900-4660-8D4D-1730D2DE09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a:off x="1995467" y="3056794"/>
            <a:ext cx="914400" cy="914400"/>
          </a:xfrm>
          <a:prstGeom prst="rect">
            <a:avLst/>
          </a:prstGeom>
        </p:spPr>
      </p:pic>
    </p:spTree>
    <p:custDataLst>
      <p:tags r:id="rId1"/>
    </p:custDataLst>
    <p:extLst>
      <p:ext uri="{BB962C8B-B14F-4D97-AF65-F5344CB8AC3E}">
        <p14:creationId xmlns:p14="http://schemas.microsoft.com/office/powerpoint/2010/main" val="186859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B0172A-52EE-429E-9D6F-5E593A2430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808" r="3151"/>
          <a:stretch/>
        </p:blipFill>
        <p:spPr>
          <a:xfrm>
            <a:off x="394551" y="865411"/>
            <a:ext cx="11402898" cy="5560690"/>
          </a:xfrm>
        </p:spPr>
      </p:pic>
      <p:sp>
        <p:nvSpPr>
          <p:cNvPr id="6" name="Title 1">
            <a:extLst>
              <a:ext uri="{FF2B5EF4-FFF2-40B4-BE49-F238E27FC236}">
                <a16:creationId xmlns:a16="http://schemas.microsoft.com/office/drawing/2014/main" id="{FB421C46-C633-40B3-A29B-5DD86DB53B3B}"/>
              </a:ext>
            </a:extLst>
          </p:cNvPr>
          <p:cNvSpPr>
            <a:spLocks noGrp="1"/>
          </p:cNvSpPr>
          <p:nvPr>
            <p:ph type="title"/>
          </p:nvPr>
        </p:nvSpPr>
        <p:spPr>
          <a:xfrm>
            <a:off x="838200" y="161925"/>
            <a:ext cx="10515600" cy="793115"/>
          </a:xfrm>
        </p:spPr>
        <p:txBody>
          <a:bodyPr>
            <a:normAutofit/>
          </a:bodyPr>
          <a:lstStyle/>
          <a:p>
            <a:pPr algn="ctr"/>
            <a:r>
              <a:rPr lang="en-US" sz="2800" dirty="0"/>
              <a:t>New Job Page- Users and Approvals</a:t>
            </a:r>
          </a:p>
        </p:txBody>
      </p:sp>
      <p:pic>
        <p:nvPicPr>
          <p:cNvPr id="7" name="Graphic 6" descr="Line arrow Straight">
            <a:extLst>
              <a:ext uri="{FF2B5EF4-FFF2-40B4-BE49-F238E27FC236}">
                <a16:creationId xmlns:a16="http://schemas.microsoft.com/office/drawing/2014/main" id="{1BEEDF66-C2C5-4D95-8EE5-39E93F0F64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02772" y="1133358"/>
            <a:ext cx="914400" cy="914400"/>
          </a:xfrm>
          <a:prstGeom prst="rect">
            <a:avLst/>
          </a:prstGeom>
        </p:spPr>
      </p:pic>
      <p:sp>
        <p:nvSpPr>
          <p:cNvPr id="8" name="TextBox 7">
            <a:extLst>
              <a:ext uri="{FF2B5EF4-FFF2-40B4-BE49-F238E27FC236}">
                <a16:creationId xmlns:a16="http://schemas.microsoft.com/office/drawing/2014/main" id="{CC0BB8EC-5FEB-48BA-BBEB-2558769E215F}"/>
              </a:ext>
            </a:extLst>
          </p:cNvPr>
          <p:cNvSpPr txBox="1"/>
          <p:nvPr/>
        </p:nvSpPr>
        <p:spPr>
          <a:xfrm>
            <a:off x="478885" y="1006600"/>
            <a:ext cx="2092960" cy="1200329"/>
          </a:xfrm>
          <a:prstGeom prst="rect">
            <a:avLst/>
          </a:prstGeom>
          <a:noFill/>
        </p:spPr>
        <p:txBody>
          <a:bodyPr wrap="square" rtlCol="0">
            <a:spAutoFit/>
          </a:bodyPr>
          <a:lstStyle/>
          <a:p>
            <a:r>
              <a:rPr lang="en-US" sz="1200" b="1" dirty="0"/>
              <a:t>Additional Hiring Coordinator </a:t>
            </a:r>
            <a:r>
              <a:rPr lang="en-US" sz="1200" dirty="0"/>
              <a:t>is filled out when you want to have multiple people have access to the PARF. Enter the name or use the magnifying glass to search.</a:t>
            </a:r>
          </a:p>
        </p:txBody>
      </p:sp>
      <p:sp>
        <p:nvSpPr>
          <p:cNvPr id="9" name="TextBox 8">
            <a:extLst>
              <a:ext uri="{FF2B5EF4-FFF2-40B4-BE49-F238E27FC236}">
                <a16:creationId xmlns:a16="http://schemas.microsoft.com/office/drawing/2014/main" id="{67903504-8CE1-4E93-8662-7E0A6160BC13}"/>
              </a:ext>
            </a:extLst>
          </p:cNvPr>
          <p:cNvSpPr txBox="1"/>
          <p:nvPr/>
        </p:nvSpPr>
        <p:spPr>
          <a:xfrm>
            <a:off x="478885" y="2958220"/>
            <a:ext cx="2092960" cy="2492990"/>
          </a:xfrm>
          <a:prstGeom prst="rect">
            <a:avLst/>
          </a:prstGeom>
          <a:noFill/>
        </p:spPr>
        <p:txBody>
          <a:bodyPr wrap="square" rtlCol="0">
            <a:spAutoFit/>
          </a:bodyPr>
          <a:lstStyle/>
          <a:p>
            <a:r>
              <a:rPr lang="en-US" sz="1200" b="1" dirty="0"/>
              <a:t>Approval Process </a:t>
            </a:r>
            <a:r>
              <a:rPr lang="en-US" sz="1200" dirty="0"/>
              <a:t>is a drop-down menu where you select the appropriate approval process for the PARF you are creating.  For example, if you need your department head and VP to approve the posting before HR releases it, select the 2 step approval process.  This is determined by the department. If you have questions, ask your supervisor or HR Generalist.</a:t>
            </a:r>
          </a:p>
        </p:txBody>
      </p:sp>
      <p:sp>
        <p:nvSpPr>
          <p:cNvPr id="16" name="TextBox 15">
            <a:extLst>
              <a:ext uri="{FF2B5EF4-FFF2-40B4-BE49-F238E27FC236}">
                <a16:creationId xmlns:a16="http://schemas.microsoft.com/office/drawing/2014/main" id="{6A0C119A-B6FB-4116-B2E9-2F89F32697D4}"/>
              </a:ext>
            </a:extLst>
          </p:cNvPr>
          <p:cNvSpPr txBox="1"/>
          <p:nvPr/>
        </p:nvSpPr>
        <p:spPr>
          <a:xfrm>
            <a:off x="478885" y="2259409"/>
            <a:ext cx="2092960" cy="646331"/>
          </a:xfrm>
          <a:prstGeom prst="rect">
            <a:avLst/>
          </a:prstGeom>
          <a:noFill/>
        </p:spPr>
        <p:txBody>
          <a:bodyPr wrap="square" rtlCol="0">
            <a:spAutoFit/>
          </a:bodyPr>
          <a:lstStyle/>
          <a:p>
            <a:r>
              <a:rPr lang="en-US" sz="1200" b="1" dirty="0"/>
              <a:t>Hiring Coordinator </a:t>
            </a:r>
            <a:r>
              <a:rPr lang="en-US" sz="1200" dirty="0"/>
              <a:t>is where you enter your information as the person creating the PARF. </a:t>
            </a:r>
          </a:p>
        </p:txBody>
      </p:sp>
      <p:pic>
        <p:nvPicPr>
          <p:cNvPr id="15" name="Graphic 14" descr="Line arrow Straight">
            <a:extLst>
              <a:ext uri="{FF2B5EF4-FFF2-40B4-BE49-F238E27FC236}">
                <a16:creationId xmlns:a16="http://schemas.microsoft.com/office/drawing/2014/main" id="{73EBE697-C272-4F72-85A8-52C152AC8D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52592" y="1765212"/>
            <a:ext cx="914400" cy="914400"/>
          </a:xfrm>
          <a:prstGeom prst="rect">
            <a:avLst/>
          </a:prstGeom>
        </p:spPr>
      </p:pic>
      <p:sp>
        <p:nvSpPr>
          <p:cNvPr id="19" name="TextBox 18">
            <a:extLst>
              <a:ext uri="{FF2B5EF4-FFF2-40B4-BE49-F238E27FC236}">
                <a16:creationId xmlns:a16="http://schemas.microsoft.com/office/drawing/2014/main" id="{19497FA5-BEEB-4BCF-9420-B0018A253BD6}"/>
              </a:ext>
            </a:extLst>
          </p:cNvPr>
          <p:cNvSpPr txBox="1"/>
          <p:nvPr/>
        </p:nvSpPr>
        <p:spPr>
          <a:xfrm>
            <a:off x="9535430" y="2076096"/>
            <a:ext cx="2092960" cy="1015663"/>
          </a:xfrm>
          <a:prstGeom prst="rect">
            <a:avLst/>
          </a:prstGeom>
          <a:noFill/>
        </p:spPr>
        <p:txBody>
          <a:bodyPr wrap="square" rtlCol="0">
            <a:spAutoFit/>
          </a:bodyPr>
          <a:lstStyle/>
          <a:p>
            <a:r>
              <a:rPr lang="en-US" sz="1200" b="1" dirty="0"/>
              <a:t>Next page </a:t>
            </a:r>
            <a:r>
              <a:rPr lang="en-US" sz="1200" dirty="0"/>
              <a:t>takes you to the notes page.  You do not need to select this unless you have supporting documents to upload or notes to add.</a:t>
            </a:r>
          </a:p>
        </p:txBody>
      </p:sp>
      <p:pic>
        <p:nvPicPr>
          <p:cNvPr id="21" name="Graphic 20" descr="Line arrow Straight">
            <a:extLst>
              <a:ext uri="{FF2B5EF4-FFF2-40B4-BE49-F238E27FC236}">
                <a16:creationId xmlns:a16="http://schemas.microsoft.com/office/drawing/2014/main" id="{EA40B8B0-984A-4A0E-B7E4-4D3BDA2869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479252" y="5902961"/>
            <a:ext cx="914400" cy="914400"/>
          </a:xfrm>
          <a:prstGeom prst="rect">
            <a:avLst/>
          </a:prstGeom>
        </p:spPr>
      </p:pic>
      <p:sp>
        <p:nvSpPr>
          <p:cNvPr id="22" name="TextBox 21">
            <a:extLst>
              <a:ext uri="{FF2B5EF4-FFF2-40B4-BE49-F238E27FC236}">
                <a16:creationId xmlns:a16="http://schemas.microsoft.com/office/drawing/2014/main" id="{E8B514EA-5FF3-4945-97D5-46C1D6CEA03D}"/>
              </a:ext>
            </a:extLst>
          </p:cNvPr>
          <p:cNvSpPr txBox="1"/>
          <p:nvPr/>
        </p:nvSpPr>
        <p:spPr>
          <a:xfrm>
            <a:off x="9535430" y="1006600"/>
            <a:ext cx="2092960" cy="1015663"/>
          </a:xfrm>
          <a:prstGeom prst="rect">
            <a:avLst/>
          </a:prstGeom>
          <a:noFill/>
        </p:spPr>
        <p:txBody>
          <a:bodyPr wrap="square" rtlCol="0">
            <a:spAutoFit/>
          </a:bodyPr>
          <a:lstStyle/>
          <a:p>
            <a:r>
              <a:rPr lang="en-US" sz="1200" dirty="0"/>
              <a:t>The </a:t>
            </a:r>
            <a:r>
              <a:rPr lang="en-US" sz="1200" b="1" dirty="0"/>
              <a:t>HR Generalist </a:t>
            </a:r>
            <a:r>
              <a:rPr lang="en-US" sz="1200" dirty="0"/>
              <a:t>responsible for your division is entered here.  If you are unsure who that is, visit hrm.msstate.edu to find your generalist.</a:t>
            </a:r>
          </a:p>
        </p:txBody>
      </p:sp>
      <p:pic>
        <p:nvPicPr>
          <p:cNvPr id="3" name="Picture 2" descr="Graphical user interface, application&#10;&#10;Description automatically generated">
            <a:extLst>
              <a:ext uri="{FF2B5EF4-FFF2-40B4-BE49-F238E27FC236}">
                <a16:creationId xmlns:a16="http://schemas.microsoft.com/office/drawing/2014/main" id="{13880ACE-7F03-4457-9F87-4B1FF90FAEEB}"/>
              </a:ext>
            </a:extLst>
          </p:cNvPr>
          <p:cNvPicPr>
            <a:picLocks noChangeAspect="1"/>
          </p:cNvPicPr>
          <p:nvPr/>
        </p:nvPicPr>
        <p:blipFill rotWithShape="1">
          <a:blip r:embed="rId6">
            <a:extLst>
              <a:ext uri="{28A0092B-C50C-407E-A947-70E740481C1C}">
                <a14:useLocalDpi xmlns:a14="http://schemas.microsoft.com/office/drawing/2010/main" val="0"/>
              </a:ext>
            </a:extLst>
          </a:blip>
          <a:srcRect l="23107" t="28088" r="25309" b="14353"/>
          <a:stretch/>
        </p:blipFill>
        <p:spPr>
          <a:xfrm>
            <a:off x="3056064" y="2478211"/>
            <a:ext cx="6289040" cy="3424750"/>
          </a:xfrm>
          <a:prstGeom prst="rect">
            <a:avLst/>
          </a:prstGeom>
        </p:spPr>
      </p:pic>
      <p:sp>
        <p:nvSpPr>
          <p:cNvPr id="4" name="Rectangle 3">
            <a:extLst>
              <a:ext uri="{FF2B5EF4-FFF2-40B4-BE49-F238E27FC236}">
                <a16:creationId xmlns:a16="http://schemas.microsoft.com/office/drawing/2014/main" id="{8E40C50D-62BD-484C-9887-16DF4CD3C834}"/>
              </a:ext>
            </a:extLst>
          </p:cNvPr>
          <p:cNvSpPr/>
          <p:nvPr/>
        </p:nvSpPr>
        <p:spPr>
          <a:xfrm>
            <a:off x="3105372" y="4998720"/>
            <a:ext cx="6289040" cy="264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descr="Line arrow Straight">
            <a:extLst>
              <a:ext uri="{FF2B5EF4-FFF2-40B4-BE49-F238E27FC236}">
                <a16:creationId xmlns:a16="http://schemas.microsoft.com/office/drawing/2014/main" id="{25DF9381-82E4-41C8-87D9-10FD01FB89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64852" y="4911080"/>
            <a:ext cx="914400" cy="914400"/>
          </a:xfrm>
          <a:prstGeom prst="rect">
            <a:avLst/>
          </a:prstGeom>
        </p:spPr>
      </p:pic>
      <p:sp>
        <p:nvSpPr>
          <p:cNvPr id="23" name="TextBox 22">
            <a:extLst>
              <a:ext uri="{FF2B5EF4-FFF2-40B4-BE49-F238E27FC236}">
                <a16:creationId xmlns:a16="http://schemas.microsoft.com/office/drawing/2014/main" id="{F59E7C60-5DF5-4C93-939D-4F9BAC642B07}"/>
              </a:ext>
            </a:extLst>
          </p:cNvPr>
          <p:cNvSpPr txBox="1"/>
          <p:nvPr/>
        </p:nvSpPr>
        <p:spPr>
          <a:xfrm>
            <a:off x="9535430" y="3142886"/>
            <a:ext cx="2092960" cy="1569660"/>
          </a:xfrm>
          <a:prstGeom prst="rect">
            <a:avLst/>
          </a:prstGeom>
          <a:noFill/>
        </p:spPr>
        <p:txBody>
          <a:bodyPr wrap="square" rtlCol="0">
            <a:spAutoFit/>
          </a:bodyPr>
          <a:lstStyle/>
          <a:p>
            <a:r>
              <a:rPr lang="en-US" sz="1200" dirty="0"/>
              <a:t>If you are finished with the PARF, select </a:t>
            </a:r>
            <a:r>
              <a:rPr lang="en-US" sz="1200" b="1" dirty="0"/>
              <a:t>submit and exit.</a:t>
            </a:r>
          </a:p>
          <a:p>
            <a:endParaRPr lang="en-US" sz="1200" dirty="0"/>
          </a:p>
          <a:p>
            <a:r>
              <a:rPr lang="en-US" sz="1200" dirty="0"/>
              <a:t>If you will be returning to complete the PARF select </a:t>
            </a:r>
            <a:r>
              <a:rPr lang="en-US" sz="1200" b="1" dirty="0"/>
              <a:t>save a draft</a:t>
            </a:r>
            <a:r>
              <a:rPr lang="en-US" sz="1200" dirty="0"/>
              <a:t>.  You will be able to return to complete it without losing information.</a:t>
            </a:r>
          </a:p>
        </p:txBody>
      </p:sp>
      <p:pic>
        <p:nvPicPr>
          <p:cNvPr id="17" name="Graphic 16" descr="Line arrow Straight">
            <a:extLst>
              <a:ext uri="{FF2B5EF4-FFF2-40B4-BE49-F238E27FC236}">
                <a16:creationId xmlns:a16="http://schemas.microsoft.com/office/drawing/2014/main" id="{FACCE4B6-5FF3-4299-9476-E50E77FA3D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479252" y="2229811"/>
            <a:ext cx="914400" cy="914400"/>
          </a:xfrm>
          <a:prstGeom prst="rect">
            <a:avLst/>
          </a:prstGeom>
        </p:spPr>
      </p:pic>
      <p:pic>
        <p:nvPicPr>
          <p:cNvPr id="14" name="Graphic 13" descr="Line arrow Straight">
            <a:extLst>
              <a:ext uri="{FF2B5EF4-FFF2-40B4-BE49-F238E27FC236}">
                <a16:creationId xmlns:a16="http://schemas.microsoft.com/office/drawing/2014/main" id="{790555C4-41E2-46EB-97FF-AADDD07F3F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479252" y="4178389"/>
            <a:ext cx="914400" cy="914400"/>
          </a:xfrm>
          <a:prstGeom prst="rect">
            <a:avLst/>
          </a:prstGeom>
        </p:spPr>
      </p:pic>
    </p:spTree>
    <p:custDataLst>
      <p:tags r:id="rId1"/>
    </p:custDataLst>
    <p:extLst>
      <p:ext uri="{BB962C8B-B14F-4D97-AF65-F5344CB8AC3E}">
        <p14:creationId xmlns:p14="http://schemas.microsoft.com/office/powerpoint/2010/main" val="40288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9"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5634-5389-4157-B318-630DDA1817E4}"/>
              </a:ext>
            </a:extLst>
          </p:cNvPr>
          <p:cNvSpPr>
            <a:spLocks noGrp="1"/>
          </p:cNvSpPr>
          <p:nvPr>
            <p:ph type="title"/>
          </p:nvPr>
        </p:nvSpPr>
        <p:spPr/>
        <p:txBody>
          <a:bodyPr>
            <a:noAutofit/>
          </a:bodyPr>
          <a:lstStyle/>
          <a:p>
            <a:pPr algn="ctr"/>
            <a:r>
              <a:rPr lang="en-US" sz="2800" dirty="0"/>
              <a:t>To begin, log into PageUp by visiting:</a:t>
            </a:r>
            <a:br>
              <a:rPr lang="en-US" sz="2800" dirty="0"/>
            </a:br>
            <a:r>
              <a:rPr lang="en-US" sz="2800" dirty="0">
                <a:hlinkClick r:id="rId3"/>
              </a:rPr>
              <a:t>https://msstate.pageuppeople.com</a:t>
            </a:r>
            <a:endParaRPr lang="en-US" sz="2800" dirty="0"/>
          </a:p>
        </p:txBody>
      </p:sp>
      <p:pic>
        <p:nvPicPr>
          <p:cNvPr id="8" name="Content Placeholder 7" descr="Graphical user interface, text, website&#10;&#10;Description automatically generated">
            <a:extLst>
              <a:ext uri="{FF2B5EF4-FFF2-40B4-BE49-F238E27FC236}">
                <a16:creationId xmlns:a16="http://schemas.microsoft.com/office/drawing/2014/main" id="{F34FC9AC-0A2E-4074-A288-62546C2B14F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64963" y="1873250"/>
            <a:ext cx="6662074" cy="4704966"/>
          </a:xfrm>
          <a:ln w="3175">
            <a:solidFill>
              <a:schemeClr val="tx1"/>
            </a:solidFill>
          </a:ln>
        </p:spPr>
      </p:pic>
      <p:pic>
        <p:nvPicPr>
          <p:cNvPr id="4" name="Graphic 3" descr="Line arrow Clockwise curve">
            <a:extLst>
              <a:ext uri="{FF2B5EF4-FFF2-40B4-BE49-F238E27FC236}">
                <a16:creationId xmlns:a16="http://schemas.microsoft.com/office/drawing/2014/main" id="{DE2C2ECC-6220-4866-858C-D61F9F9AC3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415246" y="2244635"/>
            <a:ext cx="914400" cy="914400"/>
          </a:xfrm>
          <a:prstGeom prst="rect">
            <a:avLst/>
          </a:prstGeom>
        </p:spPr>
      </p:pic>
    </p:spTree>
    <p:custDataLst>
      <p:tags r:id="rId1"/>
    </p:custDataLst>
    <p:extLst>
      <p:ext uri="{BB962C8B-B14F-4D97-AF65-F5344CB8AC3E}">
        <p14:creationId xmlns:p14="http://schemas.microsoft.com/office/powerpoint/2010/main" val="2444906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26A459-9C5E-4067-904D-6B17DBCED9CA}"/>
              </a:ext>
            </a:extLst>
          </p:cNvPr>
          <p:cNvSpPr>
            <a:spLocks noGrp="1"/>
          </p:cNvSpPr>
          <p:nvPr>
            <p:ph idx="1"/>
          </p:nvPr>
        </p:nvSpPr>
        <p:spPr/>
        <p:txBody>
          <a:bodyPr/>
          <a:lstStyle/>
          <a:p>
            <a:pPr marL="0" indent="0" algn="ctr">
              <a:buNone/>
            </a:pPr>
            <a:r>
              <a:rPr lang="en-US" dirty="0"/>
              <a:t>You have now submitted your PARF.</a:t>
            </a:r>
          </a:p>
          <a:p>
            <a:pPr marL="0" indent="0" algn="ctr">
              <a:buNone/>
            </a:pPr>
            <a:endParaRPr lang="en-US" dirty="0"/>
          </a:p>
          <a:p>
            <a:pPr marL="0" indent="0" algn="ctr">
              <a:buNone/>
            </a:pPr>
            <a:r>
              <a:rPr lang="en-US" dirty="0"/>
              <a:t>If you have questions, you can contact your HR Generalist or </a:t>
            </a:r>
          </a:p>
          <a:p>
            <a:pPr marL="0" indent="0" algn="ctr">
              <a:buNone/>
            </a:pPr>
            <a:r>
              <a:rPr lang="en-US" dirty="0"/>
              <a:t>Paula Estes, Employment Services Coordinator.</a:t>
            </a:r>
          </a:p>
          <a:p>
            <a:pPr marL="457200" lvl="1" indent="0" algn="ctr">
              <a:buNone/>
            </a:pPr>
            <a:r>
              <a:rPr lang="en-US" dirty="0"/>
              <a:t>Paula Estes </a:t>
            </a:r>
            <a:r>
              <a:rPr lang="en-US" dirty="0">
                <a:hlinkClick r:id="rId3"/>
              </a:rPr>
              <a:t>pestes@hrm.msstate.edu</a:t>
            </a:r>
            <a:endParaRPr lang="en-US" dirty="0"/>
          </a:p>
        </p:txBody>
      </p:sp>
      <p:pic>
        <p:nvPicPr>
          <p:cNvPr id="4" name="Picture 3" descr="Text&#10;&#10;Description automatically generated">
            <a:extLst>
              <a:ext uri="{FF2B5EF4-FFF2-40B4-BE49-F238E27FC236}">
                <a16:creationId xmlns:a16="http://schemas.microsoft.com/office/drawing/2014/main" id="{56AAA625-FF99-4039-80E4-CC0982F92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872" y="336119"/>
            <a:ext cx="7382256" cy="1033272"/>
          </a:xfrm>
          <a:prstGeom prst="rect">
            <a:avLst/>
          </a:prstGeom>
        </p:spPr>
      </p:pic>
    </p:spTree>
    <p:custDataLst>
      <p:tags r:id="rId1"/>
    </p:custDataLst>
    <p:extLst>
      <p:ext uri="{BB962C8B-B14F-4D97-AF65-F5344CB8AC3E}">
        <p14:creationId xmlns:p14="http://schemas.microsoft.com/office/powerpoint/2010/main" val="32350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D1E8-BD9D-48EB-A786-96C3126BA8D4}"/>
              </a:ext>
            </a:extLst>
          </p:cNvPr>
          <p:cNvSpPr>
            <a:spLocks noGrp="1"/>
          </p:cNvSpPr>
          <p:nvPr>
            <p:ph type="title"/>
          </p:nvPr>
        </p:nvSpPr>
        <p:spPr/>
        <p:txBody>
          <a:bodyPr>
            <a:normAutofit/>
          </a:bodyPr>
          <a:lstStyle/>
          <a:p>
            <a:pPr algn="ctr"/>
            <a:r>
              <a:rPr lang="en-US" sz="2800" dirty="0"/>
              <a:t>Complete the DUO login using your netID and password to enter PageUp.</a:t>
            </a:r>
          </a:p>
        </p:txBody>
      </p:sp>
      <p:pic>
        <p:nvPicPr>
          <p:cNvPr id="5" name="Content Placeholder 4" descr="Graphical user interface, application&#10;&#10;Description automatically generated">
            <a:extLst>
              <a:ext uri="{FF2B5EF4-FFF2-40B4-BE49-F238E27FC236}">
                <a16:creationId xmlns:a16="http://schemas.microsoft.com/office/drawing/2014/main" id="{D8696D5C-0234-48EC-A354-E62CFD0568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6133" y="1825625"/>
            <a:ext cx="9059733" cy="4351338"/>
          </a:xfrm>
        </p:spPr>
      </p:pic>
    </p:spTree>
    <p:custDataLst>
      <p:tags r:id="rId1"/>
    </p:custDataLst>
    <p:extLst>
      <p:ext uri="{BB962C8B-B14F-4D97-AF65-F5344CB8AC3E}">
        <p14:creationId xmlns:p14="http://schemas.microsoft.com/office/powerpoint/2010/main" val="233523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6FB4-F831-4B4C-8F47-CD37FD18536E}"/>
              </a:ext>
            </a:extLst>
          </p:cNvPr>
          <p:cNvSpPr>
            <a:spLocks noGrp="1"/>
          </p:cNvSpPr>
          <p:nvPr>
            <p:ph type="title"/>
          </p:nvPr>
        </p:nvSpPr>
        <p:spPr/>
        <p:txBody>
          <a:bodyPr>
            <a:noAutofit/>
          </a:bodyPr>
          <a:lstStyle/>
          <a:p>
            <a:pPr algn="ctr"/>
            <a:r>
              <a:rPr lang="en-US" sz="2800" dirty="0"/>
              <a:t>Once you have logged into PageUp, select the hamburger icon in the upper left hand corner of the page as seen below.** Then select new job to begin.</a:t>
            </a:r>
          </a:p>
        </p:txBody>
      </p:sp>
      <p:pic>
        <p:nvPicPr>
          <p:cNvPr id="5" name="Content Placeholder 4" descr="Graphical user interface, application, Word&#10;&#10;Description automatically generated">
            <a:extLst>
              <a:ext uri="{FF2B5EF4-FFF2-40B4-BE49-F238E27FC236}">
                <a16:creationId xmlns:a16="http://schemas.microsoft.com/office/drawing/2014/main" id="{B598C87E-CD68-4CDB-8ED0-FEC7183463A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376" r="9783"/>
          <a:stretch/>
        </p:blipFill>
        <p:spPr>
          <a:xfrm>
            <a:off x="1982113" y="1965732"/>
            <a:ext cx="8227774" cy="4171229"/>
          </a:xfrm>
        </p:spPr>
      </p:pic>
      <p:pic>
        <p:nvPicPr>
          <p:cNvPr id="6" name="Graphic 5" descr="Line arrow Straight">
            <a:extLst>
              <a:ext uri="{FF2B5EF4-FFF2-40B4-BE49-F238E27FC236}">
                <a16:creationId xmlns:a16="http://schemas.microsoft.com/office/drawing/2014/main" id="{78E43FB0-2D66-4AB5-95C9-129A67F61B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232432" y="1690688"/>
            <a:ext cx="914400" cy="914400"/>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43F3161D-6529-4E9E-ACF4-94F9B271C15F}"/>
              </a:ext>
            </a:extLst>
          </p:cNvPr>
          <p:cNvPicPr>
            <a:picLocks noChangeAspect="1"/>
          </p:cNvPicPr>
          <p:nvPr/>
        </p:nvPicPr>
        <p:blipFill rotWithShape="1">
          <a:blip r:embed="rId6">
            <a:extLst>
              <a:ext uri="{28A0092B-C50C-407E-A947-70E740481C1C}">
                <a14:useLocalDpi xmlns:a14="http://schemas.microsoft.com/office/drawing/2010/main" val="0"/>
              </a:ext>
            </a:extLst>
          </a:blip>
          <a:srcRect r="17161"/>
          <a:stretch/>
        </p:blipFill>
        <p:spPr>
          <a:xfrm>
            <a:off x="1982113" y="1965732"/>
            <a:ext cx="8227774" cy="4257675"/>
          </a:xfrm>
          <a:prstGeom prst="rect">
            <a:avLst/>
          </a:prstGeom>
        </p:spPr>
      </p:pic>
      <p:pic>
        <p:nvPicPr>
          <p:cNvPr id="10" name="Graphic 9" descr="Line arrow Straight">
            <a:extLst>
              <a:ext uri="{FF2B5EF4-FFF2-40B4-BE49-F238E27FC236}">
                <a16:creationId xmlns:a16="http://schemas.microsoft.com/office/drawing/2014/main" id="{9DF9F96C-70EE-470D-975C-A788944DCB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3840" y="4109809"/>
            <a:ext cx="914400" cy="914400"/>
          </a:xfrm>
          <a:prstGeom prst="rect">
            <a:avLst/>
          </a:prstGeom>
        </p:spPr>
      </p:pic>
      <p:sp>
        <p:nvSpPr>
          <p:cNvPr id="3" name="TextBox 2">
            <a:extLst>
              <a:ext uri="{FF2B5EF4-FFF2-40B4-BE49-F238E27FC236}">
                <a16:creationId xmlns:a16="http://schemas.microsoft.com/office/drawing/2014/main" id="{2020D3F3-0B59-4949-B4B1-4B112414BD07}"/>
              </a:ext>
            </a:extLst>
          </p:cNvPr>
          <p:cNvSpPr txBox="1"/>
          <p:nvPr/>
        </p:nvSpPr>
        <p:spPr>
          <a:xfrm>
            <a:off x="1982113" y="6344264"/>
            <a:ext cx="8227774" cy="369332"/>
          </a:xfrm>
          <a:prstGeom prst="rect">
            <a:avLst/>
          </a:prstGeom>
          <a:noFill/>
        </p:spPr>
        <p:txBody>
          <a:bodyPr wrap="square" rtlCol="0">
            <a:spAutoFit/>
          </a:bodyPr>
          <a:lstStyle/>
          <a:p>
            <a:r>
              <a:rPr lang="en-US" dirty="0"/>
              <a:t>** you may not see all these options.</a:t>
            </a:r>
          </a:p>
        </p:txBody>
      </p:sp>
    </p:spTree>
    <p:custDataLst>
      <p:tags r:id="rId1"/>
    </p:custDataLst>
    <p:extLst>
      <p:ext uri="{BB962C8B-B14F-4D97-AF65-F5344CB8AC3E}">
        <p14:creationId xmlns:p14="http://schemas.microsoft.com/office/powerpoint/2010/main" val="25949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A2D45043-0029-4430-9ABC-2D2BD88D308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255" r="10004"/>
          <a:stretch/>
        </p:blipFill>
        <p:spPr>
          <a:xfrm>
            <a:off x="1489439" y="1690688"/>
            <a:ext cx="9213121" cy="4615543"/>
          </a:xfrm>
        </p:spPr>
      </p:pic>
      <p:sp>
        <p:nvSpPr>
          <p:cNvPr id="12" name="TextBox 11">
            <a:extLst>
              <a:ext uri="{FF2B5EF4-FFF2-40B4-BE49-F238E27FC236}">
                <a16:creationId xmlns:a16="http://schemas.microsoft.com/office/drawing/2014/main" id="{84C33D61-FA8A-4DB2-B045-95923B25CBDC}"/>
              </a:ext>
            </a:extLst>
          </p:cNvPr>
          <p:cNvSpPr txBox="1"/>
          <p:nvPr/>
        </p:nvSpPr>
        <p:spPr>
          <a:xfrm>
            <a:off x="3499120" y="3672768"/>
            <a:ext cx="6217920" cy="2633463"/>
          </a:xfrm>
          <a:prstGeom prst="rect">
            <a:avLst/>
          </a:prstGeom>
          <a:solidFill>
            <a:schemeClr val="bg1">
              <a:lumMod val="95000"/>
            </a:schemeClr>
          </a:solidFill>
        </p:spPr>
        <p:txBody>
          <a:bodyPr wrap="square" rtlCol="0">
            <a:noAutofit/>
          </a:bodyPr>
          <a:lstStyle/>
          <a:p>
            <a:pPr algn="ctr"/>
            <a:r>
              <a:rPr lang="en-US" b="1" dirty="0"/>
              <a:t>Position</a:t>
            </a:r>
            <a:r>
              <a:rPr lang="en-US" dirty="0"/>
              <a:t> is where you enter the position number for the PARF you are creating.  If you do not know the position number, leave blank or search for it using the binocular icon to the right of the text box.  The eraser next to it is used to remove any position number entered into the box</a:t>
            </a:r>
          </a:p>
        </p:txBody>
      </p:sp>
      <p:sp>
        <p:nvSpPr>
          <p:cNvPr id="2" name="Title 1">
            <a:extLst>
              <a:ext uri="{FF2B5EF4-FFF2-40B4-BE49-F238E27FC236}">
                <a16:creationId xmlns:a16="http://schemas.microsoft.com/office/drawing/2014/main" id="{92EFEC82-EE29-4BD5-9866-9CF0DAE37E17}"/>
              </a:ext>
            </a:extLst>
          </p:cNvPr>
          <p:cNvSpPr>
            <a:spLocks noGrp="1"/>
          </p:cNvSpPr>
          <p:nvPr>
            <p:ph type="title"/>
          </p:nvPr>
        </p:nvSpPr>
        <p:spPr/>
        <p:txBody>
          <a:bodyPr>
            <a:normAutofit/>
          </a:bodyPr>
          <a:lstStyle/>
          <a:p>
            <a:pPr algn="ctr"/>
            <a:r>
              <a:rPr lang="en-US" sz="2800" dirty="0"/>
              <a:t>This is your start page to create your PARF.  </a:t>
            </a:r>
          </a:p>
        </p:txBody>
      </p:sp>
      <p:pic>
        <p:nvPicPr>
          <p:cNvPr id="6" name="Graphic 5" descr="Line arrow Straight">
            <a:extLst>
              <a:ext uri="{FF2B5EF4-FFF2-40B4-BE49-F238E27FC236}">
                <a16:creationId xmlns:a16="http://schemas.microsoft.com/office/drawing/2014/main" id="{75CC988B-8479-43DF-B6CA-AD0D117B55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a:off x="4352555" y="2095587"/>
            <a:ext cx="914400" cy="914400"/>
          </a:xfrm>
          <a:prstGeom prst="rect">
            <a:avLst/>
          </a:prstGeom>
        </p:spPr>
      </p:pic>
    </p:spTree>
    <p:custDataLst>
      <p:tags r:id="rId1"/>
    </p:custDataLst>
    <p:extLst>
      <p:ext uri="{BB962C8B-B14F-4D97-AF65-F5344CB8AC3E}">
        <p14:creationId xmlns:p14="http://schemas.microsoft.com/office/powerpoint/2010/main" val="890770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A2D45043-0029-4430-9ABC-2D2BD88D308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255" r="9905"/>
          <a:stretch/>
        </p:blipFill>
        <p:spPr>
          <a:xfrm>
            <a:off x="1576799" y="1218356"/>
            <a:ext cx="9223281" cy="4615543"/>
          </a:xfrm>
        </p:spPr>
      </p:pic>
      <p:sp>
        <p:nvSpPr>
          <p:cNvPr id="12" name="TextBox 11">
            <a:extLst>
              <a:ext uri="{FF2B5EF4-FFF2-40B4-BE49-F238E27FC236}">
                <a16:creationId xmlns:a16="http://schemas.microsoft.com/office/drawing/2014/main" id="{84C33D61-FA8A-4DB2-B045-95923B25CBDC}"/>
              </a:ext>
            </a:extLst>
          </p:cNvPr>
          <p:cNvSpPr txBox="1"/>
          <p:nvPr/>
        </p:nvSpPr>
        <p:spPr>
          <a:xfrm>
            <a:off x="3586480" y="1684145"/>
            <a:ext cx="6217920" cy="1537122"/>
          </a:xfrm>
          <a:prstGeom prst="rect">
            <a:avLst/>
          </a:prstGeom>
          <a:solidFill>
            <a:schemeClr val="bg1">
              <a:lumMod val="95000"/>
            </a:schemeClr>
          </a:solidFill>
        </p:spPr>
        <p:txBody>
          <a:bodyPr wrap="square" rtlCol="0">
            <a:noAutofit/>
          </a:bodyPr>
          <a:lstStyle/>
          <a:p>
            <a:pPr algn="ctr"/>
            <a:r>
              <a:rPr lang="en-US" b="1" dirty="0"/>
              <a:t>Template</a:t>
            </a:r>
            <a:r>
              <a:rPr lang="en-US" dirty="0"/>
              <a:t> is where you select the PARF template to use for your posting.  Most of the available options are for support staff. If it is not a support staff position, you can select the appropriate option (faculty, intermittent, etc.…)</a:t>
            </a:r>
          </a:p>
        </p:txBody>
      </p:sp>
      <p:sp>
        <p:nvSpPr>
          <p:cNvPr id="2" name="Title 1">
            <a:extLst>
              <a:ext uri="{FF2B5EF4-FFF2-40B4-BE49-F238E27FC236}">
                <a16:creationId xmlns:a16="http://schemas.microsoft.com/office/drawing/2014/main" id="{92EFEC82-EE29-4BD5-9866-9CF0DAE37E17}"/>
              </a:ext>
            </a:extLst>
          </p:cNvPr>
          <p:cNvSpPr>
            <a:spLocks noGrp="1"/>
          </p:cNvSpPr>
          <p:nvPr>
            <p:ph type="title"/>
          </p:nvPr>
        </p:nvSpPr>
        <p:spPr>
          <a:xfrm>
            <a:off x="838200" y="217908"/>
            <a:ext cx="10515600" cy="883491"/>
          </a:xfrm>
        </p:spPr>
        <p:txBody>
          <a:bodyPr>
            <a:normAutofit/>
          </a:bodyPr>
          <a:lstStyle/>
          <a:p>
            <a:pPr algn="ctr"/>
            <a:r>
              <a:rPr lang="en-US" sz="2800" dirty="0"/>
              <a:t>Next select an appropriate template.</a:t>
            </a:r>
          </a:p>
        </p:txBody>
      </p:sp>
      <p:pic>
        <p:nvPicPr>
          <p:cNvPr id="6" name="Graphic 5" descr="Line arrow Straight">
            <a:extLst>
              <a:ext uri="{FF2B5EF4-FFF2-40B4-BE49-F238E27FC236}">
                <a16:creationId xmlns:a16="http://schemas.microsoft.com/office/drawing/2014/main" id="{75CC988B-8479-43DF-B6CA-AD0D117B55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a:off x="4447658" y="2788054"/>
            <a:ext cx="914400" cy="914400"/>
          </a:xfrm>
          <a:prstGeom prst="rect">
            <a:avLst/>
          </a:prstGeom>
        </p:spPr>
      </p:pic>
      <p:pic>
        <p:nvPicPr>
          <p:cNvPr id="7" name="Graphic 6" descr="Line arrow Straight">
            <a:extLst>
              <a:ext uri="{FF2B5EF4-FFF2-40B4-BE49-F238E27FC236}">
                <a16:creationId xmlns:a16="http://schemas.microsoft.com/office/drawing/2014/main" id="{9680BB51-31B3-47A3-AE13-8B7421B843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a:off x="4447658" y="3799111"/>
            <a:ext cx="914400" cy="914400"/>
          </a:xfrm>
          <a:prstGeom prst="rect">
            <a:avLst/>
          </a:prstGeom>
        </p:spPr>
      </p:pic>
      <p:sp>
        <p:nvSpPr>
          <p:cNvPr id="3" name="TextBox 2">
            <a:extLst>
              <a:ext uri="{FF2B5EF4-FFF2-40B4-BE49-F238E27FC236}">
                <a16:creationId xmlns:a16="http://schemas.microsoft.com/office/drawing/2014/main" id="{CA9F39B9-25F9-4084-A00E-24C494D1EF9C}"/>
              </a:ext>
            </a:extLst>
          </p:cNvPr>
          <p:cNvSpPr txBox="1"/>
          <p:nvPr/>
        </p:nvSpPr>
        <p:spPr>
          <a:xfrm>
            <a:off x="2255999" y="3933146"/>
            <a:ext cx="2279709" cy="646331"/>
          </a:xfrm>
          <a:prstGeom prst="rect">
            <a:avLst/>
          </a:prstGeom>
          <a:noFill/>
        </p:spPr>
        <p:txBody>
          <a:bodyPr wrap="square" rtlCol="0">
            <a:spAutoFit/>
          </a:bodyPr>
          <a:lstStyle/>
          <a:p>
            <a:pPr algn="ctr"/>
            <a:r>
              <a:rPr lang="en-US" dirty="0"/>
              <a:t>Preview shows the template selected.</a:t>
            </a:r>
          </a:p>
        </p:txBody>
      </p:sp>
      <p:pic>
        <p:nvPicPr>
          <p:cNvPr id="8" name="Graphic 7" descr="Line arrow Straight">
            <a:extLst>
              <a:ext uri="{FF2B5EF4-FFF2-40B4-BE49-F238E27FC236}">
                <a16:creationId xmlns:a16="http://schemas.microsoft.com/office/drawing/2014/main" id="{C7EDAA7B-E9E1-456C-9E2E-9CC460D150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a:off x="5253719" y="5116132"/>
            <a:ext cx="914400" cy="914400"/>
          </a:xfrm>
          <a:prstGeom prst="rect">
            <a:avLst/>
          </a:prstGeom>
        </p:spPr>
      </p:pic>
      <p:sp>
        <p:nvSpPr>
          <p:cNvPr id="4" name="TextBox 3">
            <a:extLst>
              <a:ext uri="{FF2B5EF4-FFF2-40B4-BE49-F238E27FC236}">
                <a16:creationId xmlns:a16="http://schemas.microsoft.com/office/drawing/2014/main" id="{3DBF2F87-3791-42C2-9B0A-1651B65A2FC7}"/>
              </a:ext>
            </a:extLst>
          </p:cNvPr>
          <p:cNvSpPr txBox="1"/>
          <p:nvPr/>
        </p:nvSpPr>
        <p:spPr>
          <a:xfrm>
            <a:off x="2733040" y="5294811"/>
            <a:ext cx="2560320" cy="369332"/>
          </a:xfrm>
          <a:prstGeom prst="rect">
            <a:avLst/>
          </a:prstGeom>
          <a:noFill/>
        </p:spPr>
        <p:txBody>
          <a:bodyPr wrap="square" rtlCol="0">
            <a:spAutoFit/>
          </a:bodyPr>
          <a:lstStyle/>
          <a:p>
            <a:r>
              <a:rPr lang="en-US" dirty="0"/>
              <a:t>Select next to continue.</a:t>
            </a:r>
          </a:p>
        </p:txBody>
      </p:sp>
    </p:spTree>
    <p:custDataLst>
      <p:tags r:id="rId1"/>
    </p:custDataLst>
    <p:extLst>
      <p:ext uri="{BB962C8B-B14F-4D97-AF65-F5344CB8AC3E}">
        <p14:creationId xmlns:p14="http://schemas.microsoft.com/office/powerpoint/2010/main" val="83358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3" grpId="0"/>
      <p:bldP spid="3" grpId="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C29A-438E-4C56-998A-3B6E7CF3E278}"/>
              </a:ext>
            </a:extLst>
          </p:cNvPr>
          <p:cNvSpPr>
            <a:spLocks noGrp="1"/>
          </p:cNvSpPr>
          <p:nvPr>
            <p:ph type="title"/>
          </p:nvPr>
        </p:nvSpPr>
        <p:spPr>
          <a:xfrm>
            <a:off x="838200" y="161925"/>
            <a:ext cx="10515600" cy="793115"/>
          </a:xfrm>
        </p:spPr>
        <p:txBody>
          <a:bodyPr>
            <a:normAutofit/>
          </a:bodyPr>
          <a:lstStyle/>
          <a:p>
            <a:pPr algn="ctr"/>
            <a:r>
              <a:rPr lang="en-US" sz="2800" dirty="0"/>
              <a:t>New Job Page- PARF information</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7687F119-82B8-4EF2-BE9C-EFCAA8CCF0B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911" r="10428"/>
          <a:stretch/>
        </p:blipFill>
        <p:spPr>
          <a:xfrm>
            <a:off x="1362141" y="1000284"/>
            <a:ext cx="9467718" cy="4857432"/>
          </a:xfrm>
        </p:spPr>
      </p:pic>
      <p:sp>
        <p:nvSpPr>
          <p:cNvPr id="6" name="TextBox 5">
            <a:extLst>
              <a:ext uri="{FF2B5EF4-FFF2-40B4-BE49-F238E27FC236}">
                <a16:creationId xmlns:a16="http://schemas.microsoft.com/office/drawing/2014/main" id="{B31340EC-3D2C-4FA9-B271-0515A3BE153B}"/>
              </a:ext>
            </a:extLst>
          </p:cNvPr>
          <p:cNvSpPr txBox="1"/>
          <p:nvPr/>
        </p:nvSpPr>
        <p:spPr>
          <a:xfrm>
            <a:off x="3495040" y="2321004"/>
            <a:ext cx="1066800" cy="1107996"/>
          </a:xfrm>
          <a:prstGeom prst="rect">
            <a:avLst/>
          </a:prstGeom>
          <a:noFill/>
        </p:spPr>
        <p:txBody>
          <a:bodyPr wrap="square" rtlCol="0">
            <a:spAutoFit/>
          </a:bodyPr>
          <a:lstStyle/>
          <a:p>
            <a:r>
              <a:rPr lang="en-US" sz="6600" dirty="0">
                <a:ln>
                  <a:solidFill>
                    <a:schemeClr val="tx1"/>
                  </a:solidFill>
                </a:ln>
                <a:solidFill>
                  <a:srgbClr val="FFFF00"/>
                </a:solidFill>
                <a:latin typeface="Walbaum Text" panose="020B0604020202020204" pitchFamily="18" charset="0"/>
              </a:rPr>
              <a:t>{</a:t>
            </a:r>
            <a:endParaRPr lang="en-US" dirty="0">
              <a:ln>
                <a:solidFill>
                  <a:schemeClr val="tx1"/>
                </a:solidFill>
              </a:ln>
              <a:solidFill>
                <a:srgbClr val="FFFF00"/>
              </a:solidFill>
            </a:endParaRPr>
          </a:p>
        </p:txBody>
      </p:sp>
      <p:sp>
        <p:nvSpPr>
          <p:cNvPr id="7" name="TextBox 6">
            <a:extLst>
              <a:ext uri="{FF2B5EF4-FFF2-40B4-BE49-F238E27FC236}">
                <a16:creationId xmlns:a16="http://schemas.microsoft.com/office/drawing/2014/main" id="{E787862F-0BD5-4B42-82CD-C94AECE8A257}"/>
              </a:ext>
            </a:extLst>
          </p:cNvPr>
          <p:cNvSpPr txBox="1"/>
          <p:nvPr/>
        </p:nvSpPr>
        <p:spPr>
          <a:xfrm>
            <a:off x="1402080" y="1950720"/>
            <a:ext cx="2092960" cy="646331"/>
          </a:xfrm>
          <a:prstGeom prst="rect">
            <a:avLst/>
          </a:prstGeom>
          <a:noFill/>
        </p:spPr>
        <p:txBody>
          <a:bodyPr wrap="square" rtlCol="0">
            <a:spAutoFit/>
          </a:bodyPr>
          <a:lstStyle/>
          <a:p>
            <a:r>
              <a:rPr lang="en-US" sz="1200" b="1" dirty="0"/>
              <a:t>Posting title </a:t>
            </a:r>
            <a:r>
              <a:rPr lang="en-US" sz="1200" dirty="0"/>
              <a:t>will auto populate unless a completely new position.</a:t>
            </a:r>
          </a:p>
        </p:txBody>
      </p:sp>
      <p:sp>
        <p:nvSpPr>
          <p:cNvPr id="8" name="Rectangle 7">
            <a:extLst>
              <a:ext uri="{FF2B5EF4-FFF2-40B4-BE49-F238E27FC236}">
                <a16:creationId xmlns:a16="http://schemas.microsoft.com/office/drawing/2014/main" id="{9D23691C-AA77-4C79-B780-151A5A008F1B}"/>
              </a:ext>
            </a:extLst>
          </p:cNvPr>
          <p:cNvSpPr/>
          <p:nvPr/>
        </p:nvSpPr>
        <p:spPr>
          <a:xfrm>
            <a:off x="1402080" y="2667337"/>
            <a:ext cx="2092960" cy="1200329"/>
          </a:xfrm>
          <a:prstGeom prst="rect">
            <a:avLst/>
          </a:prstGeom>
        </p:spPr>
        <p:txBody>
          <a:bodyPr wrap="square">
            <a:spAutoFit/>
          </a:bodyPr>
          <a:lstStyle/>
          <a:p>
            <a:r>
              <a:rPr lang="en-US" sz="1200" b="1" dirty="0"/>
              <a:t>Area of Specialization </a:t>
            </a:r>
            <a:r>
              <a:rPr lang="en-US" sz="1200" dirty="0"/>
              <a:t>is utilized to designate specific expertise such as Biological Engineering, Chemistry, or others.  Typically used for Faculty positions.</a:t>
            </a:r>
          </a:p>
        </p:txBody>
      </p:sp>
      <p:sp>
        <p:nvSpPr>
          <p:cNvPr id="9" name="TextBox 8">
            <a:extLst>
              <a:ext uri="{FF2B5EF4-FFF2-40B4-BE49-F238E27FC236}">
                <a16:creationId xmlns:a16="http://schemas.microsoft.com/office/drawing/2014/main" id="{71DF121B-0211-4D08-A441-1EC45CC18D91}"/>
              </a:ext>
            </a:extLst>
          </p:cNvPr>
          <p:cNvSpPr txBox="1"/>
          <p:nvPr/>
        </p:nvSpPr>
        <p:spPr>
          <a:xfrm>
            <a:off x="1402080" y="3937952"/>
            <a:ext cx="2092960" cy="646331"/>
          </a:xfrm>
          <a:prstGeom prst="rect">
            <a:avLst/>
          </a:prstGeom>
          <a:noFill/>
        </p:spPr>
        <p:txBody>
          <a:bodyPr wrap="square" rtlCol="0">
            <a:spAutoFit/>
          </a:bodyPr>
          <a:lstStyle/>
          <a:p>
            <a:r>
              <a:rPr lang="en-US" sz="1200" b="1" dirty="0"/>
              <a:t>PARF number </a:t>
            </a:r>
            <a:r>
              <a:rPr lang="en-US" sz="1200" dirty="0"/>
              <a:t>leave blank. The system will generate this for you.</a:t>
            </a:r>
          </a:p>
        </p:txBody>
      </p:sp>
    </p:spTree>
    <p:custDataLst>
      <p:tags r:id="rId1"/>
    </p:custDataLst>
    <p:extLst>
      <p:ext uri="{BB962C8B-B14F-4D97-AF65-F5344CB8AC3E}">
        <p14:creationId xmlns:p14="http://schemas.microsoft.com/office/powerpoint/2010/main" val="190191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C29A-438E-4C56-998A-3B6E7CF3E278}"/>
              </a:ext>
            </a:extLst>
          </p:cNvPr>
          <p:cNvSpPr>
            <a:spLocks noGrp="1"/>
          </p:cNvSpPr>
          <p:nvPr>
            <p:ph type="title"/>
          </p:nvPr>
        </p:nvSpPr>
        <p:spPr>
          <a:xfrm>
            <a:off x="838200" y="161925"/>
            <a:ext cx="10515600" cy="793115"/>
          </a:xfrm>
        </p:spPr>
        <p:txBody>
          <a:bodyPr>
            <a:normAutofit/>
          </a:bodyPr>
          <a:lstStyle/>
          <a:p>
            <a:pPr algn="ctr"/>
            <a:r>
              <a:rPr lang="en-US" sz="2800" dirty="0"/>
              <a:t>New Job Page- Headcount Management</a:t>
            </a:r>
          </a:p>
        </p:txBody>
      </p:sp>
      <p:pic>
        <p:nvPicPr>
          <p:cNvPr id="5" name="Content Placeholder 4">
            <a:extLst>
              <a:ext uri="{FF2B5EF4-FFF2-40B4-BE49-F238E27FC236}">
                <a16:creationId xmlns:a16="http://schemas.microsoft.com/office/drawing/2014/main" id="{7687F119-82B8-4EF2-BE9C-EFCAA8CCF0B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58" r="10617"/>
          <a:stretch/>
        </p:blipFill>
        <p:spPr>
          <a:xfrm>
            <a:off x="1131005" y="955040"/>
            <a:ext cx="9929990" cy="5090161"/>
          </a:xfrm>
        </p:spPr>
      </p:pic>
      <p:sp>
        <p:nvSpPr>
          <p:cNvPr id="6" name="TextBox 5">
            <a:extLst>
              <a:ext uri="{FF2B5EF4-FFF2-40B4-BE49-F238E27FC236}">
                <a16:creationId xmlns:a16="http://schemas.microsoft.com/office/drawing/2014/main" id="{B31340EC-3D2C-4FA9-B271-0515A3BE153B}"/>
              </a:ext>
            </a:extLst>
          </p:cNvPr>
          <p:cNvSpPr txBox="1"/>
          <p:nvPr/>
        </p:nvSpPr>
        <p:spPr>
          <a:xfrm>
            <a:off x="3335725" y="4060448"/>
            <a:ext cx="1066800" cy="1107996"/>
          </a:xfrm>
          <a:prstGeom prst="rect">
            <a:avLst/>
          </a:prstGeom>
          <a:noFill/>
        </p:spPr>
        <p:txBody>
          <a:bodyPr wrap="square" rtlCol="0">
            <a:spAutoFit/>
          </a:bodyPr>
          <a:lstStyle/>
          <a:p>
            <a:r>
              <a:rPr lang="en-US" sz="6600" dirty="0">
                <a:ln>
                  <a:solidFill>
                    <a:schemeClr val="tx1"/>
                  </a:solidFill>
                </a:ln>
                <a:solidFill>
                  <a:srgbClr val="FFFF00"/>
                </a:solidFill>
                <a:latin typeface="Walbaum Text" panose="020B0604020202020204" pitchFamily="18" charset="0"/>
              </a:rPr>
              <a:t>{</a:t>
            </a:r>
            <a:endParaRPr lang="en-US" dirty="0">
              <a:ln>
                <a:solidFill>
                  <a:schemeClr val="tx1"/>
                </a:solidFill>
              </a:ln>
              <a:solidFill>
                <a:srgbClr val="FFFF00"/>
              </a:solidFill>
            </a:endParaRPr>
          </a:p>
        </p:txBody>
      </p:sp>
      <p:sp>
        <p:nvSpPr>
          <p:cNvPr id="7" name="TextBox 6">
            <a:extLst>
              <a:ext uri="{FF2B5EF4-FFF2-40B4-BE49-F238E27FC236}">
                <a16:creationId xmlns:a16="http://schemas.microsoft.com/office/drawing/2014/main" id="{E787862F-0BD5-4B42-82CD-C94AECE8A257}"/>
              </a:ext>
            </a:extLst>
          </p:cNvPr>
          <p:cNvSpPr txBox="1"/>
          <p:nvPr/>
        </p:nvSpPr>
        <p:spPr>
          <a:xfrm>
            <a:off x="1402080" y="2273717"/>
            <a:ext cx="2092960" cy="646331"/>
          </a:xfrm>
          <a:prstGeom prst="rect">
            <a:avLst/>
          </a:prstGeom>
          <a:noFill/>
        </p:spPr>
        <p:txBody>
          <a:bodyPr wrap="square" rtlCol="0">
            <a:spAutoFit/>
          </a:bodyPr>
          <a:lstStyle/>
          <a:p>
            <a:r>
              <a:rPr lang="en-US" sz="1200" b="1" dirty="0"/>
              <a:t>Position no. </a:t>
            </a:r>
            <a:r>
              <a:rPr lang="en-US" sz="1200" dirty="0"/>
              <a:t>will auto populate based off your selection on the beginning page.</a:t>
            </a:r>
          </a:p>
        </p:txBody>
      </p:sp>
      <p:sp>
        <p:nvSpPr>
          <p:cNvPr id="8" name="Rectangle 7">
            <a:extLst>
              <a:ext uri="{FF2B5EF4-FFF2-40B4-BE49-F238E27FC236}">
                <a16:creationId xmlns:a16="http://schemas.microsoft.com/office/drawing/2014/main" id="{9D23691C-AA77-4C79-B780-151A5A008F1B}"/>
              </a:ext>
            </a:extLst>
          </p:cNvPr>
          <p:cNvSpPr/>
          <p:nvPr/>
        </p:nvSpPr>
        <p:spPr>
          <a:xfrm>
            <a:off x="1402080" y="3044785"/>
            <a:ext cx="2092960" cy="1200329"/>
          </a:xfrm>
          <a:prstGeom prst="rect">
            <a:avLst/>
          </a:prstGeom>
        </p:spPr>
        <p:txBody>
          <a:bodyPr wrap="square">
            <a:spAutoFit/>
          </a:bodyPr>
          <a:lstStyle/>
          <a:p>
            <a:r>
              <a:rPr lang="en-US" sz="1200" b="1" dirty="0"/>
              <a:t>Type</a:t>
            </a:r>
            <a:r>
              <a:rPr lang="en-US" sz="1200" dirty="0"/>
              <a:t> is a drop-down menu.  Select from new or replacement.  Use replacement if you are refilling an existing position, otherwise select new.</a:t>
            </a:r>
          </a:p>
        </p:txBody>
      </p:sp>
      <p:sp>
        <p:nvSpPr>
          <p:cNvPr id="9" name="TextBox 8">
            <a:extLst>
              <a:ext uri="{FF2B5EF4-FFF2-40B4-BE49-F238E27FC236}">
                <a16:creationId xmlns:a16="http://schemas.microsoft.com/office/drawing/2014/main" id="{71DF121B-0211-4D08-A441-1EC45CC18D91}"/>
              </a:ext>
            </a:extLst>
          </p:cNvPr>
          <p:cNvSpPr txBox="1"/>
          <p:nvPr/>
        </p:nvSpPr>
        <p:spPr>
          <a:xfrm>
            <a:off x="1402080" y="4253398"/>
            <a:ext cx="2092960" cy="1200329"/>
          </a:xfrm>
          <a:prstGeom prst="rect">
            <a:avLst/>
          </a:prstGeom>
          <a:noFill/>
        </p:spPr>
        <p:txBody>
          <a:bodyPr wrap="square" rtlCol="0">
            <a:spAutoFit/>
          </a:bodyPr>
          <a:lstStyle/>
          <a:p>
            <a:r>
              <a:rPr lang="en-US" sz="1200" dirty="0"/>
              <a:t>The </a:t>
            </a:r>
            <a:r>
              <a:rPr lang="en-US" sz="1200" b="1" dirty="0"/>
              <a:t>new and replacement </a:t>
            </a:r>
            <a:r>
              <a:rPr lang="en-US" sz="1200" dirty="0"/>
              <a:t>boxes on the bottom right are used if you are needing multiple positions.  If you are only posting for one new hire/replacement leave empty.</a:t>
            </a:r>
          </a:p>
        </p:txBody>
      </p:sp>
    </p:spTree>
    <p:custDataLst>
      <p:tags r:id="rId1"/>
    </p:custDataLst>
    <p:extLst>
      <p:ext uri="{BB962C8B-B14F-4D97-AF65-F5344CB8AC3E}">
        <p14:creationId xmlns:p14="http://schemas.microsoft.com/office/powerpoint/2010/main" val="202348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C29A-438E-4C56-998A-3B6E7CF3E278}"/>
              </a:ext>
            </a:extLst>
          </p:cNvPr>
          <p:cNvSpPr>
            <a:spLocks noGrp="1"/>
          </p:cNvSpPr>
          <p:nvPr>
            <p:ph type="title"/>
          </p:nvPr>
        </p:nvSpPr>
        <p:spPr>
          <a:xfrm>
            <a:off x="838200" y="161925"/>
            <a:ext cx="10515600" cy="793115"/>
          </a:xfrm>
        </p:spPr>
        <p:txBody>
          <a:bodyPr>
            <a:normAutofit/>
          </a:bodyPr>
          <a:lstStyle/>
          <a:p>
            <a:pPr algn="ctr"/>
            <a:r>
              <a:rPr lang="en-US" sz="2800" dirty="0"/>
              <a:t>New Job Page- Position Details</a:t>
            </a:r>
          </a:p>
        </p:txBody>
      </p:sp>
      <p:pic>
        <p:nvPicPr>
          <p:cNvPr id="5" name="Content Placeholder 4">
            <a:extLst>
              <a:ext uri="{FF2B5EF4-FFF2-40B4-BE49-F238E27FC236}">
                <a16:creationId xmlns:a16="http://schemas.microsoft.com/office/drawing/2014/main" id="{7687F119-82B8-4EF2-BE9C-EFCAA8CCF0B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579" r="50" b="11620"/>
          <a:stretch/>
        </p:blipFill>
        <p:spPr>
          <a:xfrm>
            <a:off x="-265541" y="1076960"/>
            <a:ext cx="12723082" cy="5364480"/>
          </a:xfrm>
        </p:spPr>
      </p:pic>
      <p:sp>
        <p:nvSpPr>
          <p:cNvPr id="10" name="TextBox 9">
            <a:extLst>
              <a:ext uri="{FF2B5EF4-FFF2-40B4-BE49-F238E27FC236}">
                <a16:creationId xmlns:a16="http://schemas.microsoft.com/office/drawing/2014/main" id="{253BA4A7-34B6-4E84-A0E1-D193A87E73C8}"/>
              </a:ext>
            </a:extLst>
          </p:cNvPr>
          <p:cNvSpPr txBox="1"/>
          <p:nvPr/>
        </p:nvSpPr>
        <p:spPr>
          <a:xfrm>
            <a:off x="2401005" y="2331164"/>
            <a:ext cx="931475" cy="923330"/>
          </a:xfrm>
          <a:prstGeom prst="rect">
            <a:avLst/>
          </a:prstGeom>
          <a:noFill/>
        </p:spPr>
        <p:txBody>
          <a:bodyPr wrap="square" rtlCol="0">
            <a:spAutoFit/>
          </a:bodyPr>
          <a:lstStyle/>
          <a:p>
            <a:r>
              <a:rPr lang="en-US" sz="5400" dirty="0">
                <a:ln>
                  <a:solidFill>
                    <a:schemeClr val="tx1"/>
                  </a:solidFill>
                </a:ln>
                <a:solidFill>
                  <a:srgbClr val="FFFF00"/>
                </a:solidFill>
                <a:latin typeface="Walbaum Text" panose="020B0604020202020204" pitchFamily="18" charset="0"/>
              </a:rPr>
              <a:t>{</a:t>
            </a:r>
            <a:endParaRPr lang="en-US" dirty="0">
              <a:ln>
                <a:solidFill>
                  <a:schemeClr val="tx1"/>
                </a:solidFill>
              </a:ln>
              <a:solidFill>
                <a:srgbClr val="FFFF00"/>
              </a:solidFill>
            </a:endParaRPr>
          </a:p>
        </p:txBody>
      </p:sp>
      <p:sp>
        <p:nvSpPr>
          <p:cNvPr id="11" name="TextBox 10">
            <a:extLst>
              <a:ext uri="{FF2B5EF4-FFF2-40B4-BE49-F238E27FC236}">
                <a16:creationId xmlns:a16="http://schemas.microsoft.com/office/drawing/2014/main" id="{37E521CA-FA60-44C3-9BE6-0E6DF1A9505A}"/>
              </a:ext>
            </a:extLst>
          </p:cNvPr>
          <p:cNvSpPr txBox="1"/>
          <p:nvPr/>
        </p:nvSpPr>
        <p:spPr>
          <a:xfrm>
            <a:off x="111760" y="2061110"/>
            <a:ext cx="2092960" cy="1015663"/>
          </a:xfrm>
          <a:prstGeom prst="rect">
            <a:avLst/>
          </a:prstGeom>
          <a:noFill/>
        </p:spPr>
        <p:txBody>
          <a:bodyPr wrap="square" rtlCol="0">
            <a:spAutoFit/>
          </a:bodyPr>
          <a:lstStyle/>
          <a:p>
            <a:r>
              <a:rPr lang="en-US" sz="1200" b="1" dirty="0"/>
              <a:t>Current/Previous incumbent name</a:t>
            </a:r>
            <a:r>
              <a:rPr lang="en-US" sz="1200" dirty="0"/>
              <a:t>: if you are replacing an exiting employee enter their name here.  Otherwise, leave this blank.</a:t>
            </a:r>
          </a:p>
        </p:txBody>
      </p:sp>
      <p:sp>
        <p:nvSpPr>
          <p:cNvPr id="12" name="TextBox 11">
            <a:extLst>
              <a:ext uri="{FF2B5EF4-FFF2-40B4-BE49-F238E27FC236}">
                <a16:creationId xmlns:a16="http://schemas.microsoft.com/office/drawing/2014/main" id="{DCDB947A-A73B-4679-84BC-BC26AA0E0100}"/>
              </a:ext>
            </a:extLst>
          </p:cNvPr>
          <p:cNvSpPr txBox="1"/>
          <p:nvPr/>
        </p:nvSpPr>
        <p:spPr>
          <a:xfrm>
            <a:off x="111760" y="3152919"/>
            <a:ext cx="2092960" cy="1015663"/>
          </a:xfrm>
          <a:prstGeom prst="rect">
            <a:avLst/>
          </a:prstGeom>
          <a:noFill/>
        </p:spPr>
        <p:txBody>
          <a:bodyPr wrap="square" rtlCol="0">
            <a:spAutoFit/>
          </a:bodyPr>
          <a:lstStyle/>
          <a:p>
            <a:r>
              <a:rPr lang="en-US" sz="1200" b="1" dirty="0"/>
              <a:t>Resignation Date</a:t>
            </a:r>
            <a:r>
              <a:rPr lang="en-US" sz="1200" dirty="0"/>
              <a:t>: if you are replacing an exiting employee enter their resignation date/last day here.  Otherwise, leave this blank.</a:t>
            </a:r>
          </a:p>
        </p:txBody>
      </p:sp>
      <p:sp>
        <p:nvSpPr>
          <p:cNvPr id="13" name="TextBox 12">
            <a:extLst>
              <a:ext uri="{FF2B5EF4-FFF2-40B4-BE49-F238E27FC236}">
                <a16:creationId xmlns:a16="http://schemas.microsoft.com/office/drawing/2014/main" id="{5057B9DE-D8B1-4948-BB21-D6F4A88E32BA}"/>
              </a:ext>
            </a:extLst>
          </p:cNvPr>
          <p:cNvSpPr txBox="1"/>
          <p:nvPr/>
        </p:nvSpPr>
        <p:spPr>
          <a:xfrm>
            <a:off x="111760" y="1326133"/>
            <a:ext cx="2092960" cy="1938992"/>
          </a:xfrm>
          <a:prstGeom prst="rect">
            <a:avLst/>
          </a:prstGeom>
          <a:noFill/>
        </p:spPr>
        <p:txBody>
          <a:bodyPr wrap="square" rtlCol="0">
            <a:spAutoFit/>
          </a:bodyPr>
          <a:lstStyle/>
          <a:p>
            <a:r>
              <a:rPr lang="en-US" sz="1200" dirty="0"/>
              <a:t>If this is a new position, select yes.  This step requires approval from your HRM generalist before moving forward.  Also, if any changes to the position were made contact your HRM generalist prior to posting. For faculty or existing positions with no changes, select no.</a:t>
            </a:r>
          </a:p>
        </p:txBody>
      </p:sp>
      <p:pic>
        <p:nvPicPr>
          <p:cNvPr id="15" name="Graphic 14" descr="Line arrow Straight">
            <a:extLst>
              <a:ext uri="{FF2B5EF4-FFF2-40B4-BE49-F238E27FC236}">
                <a16:creationId xmlns:a16="http://schemas.microsoft.com/office/drawing/2014/main" id="{DF5B9C86-F278-4F8E-BA5D-30CD8E7DAE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096000" y="1381229"/>
            <a:ext cx="914400" cy="914400"/>
          </a:xfrm>
          <a:prstGeom prst="rect">
            <a:avLst/>
          </a:prstGeom>
        </p:spPr>
      </p:pic>
    </p:spTree>
    <p:custDataLst>
      <p:tags r:id="rId1"/>
    </p:custDataLst>
    <p:extLst>
      <p:ext uri="{BB962C8B-B14F-4D97-AF65-F5344CB8AC3E}">
        <p14:creationId xmlns:p14="http://schemas.microsoft.com/office/powerpoint/2010/main" val="4954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3" grpId="1"/>
    </p:bld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788712-c:\users\bks14\pictures\pageuptraining\pageup hiring coordinator training.pptm"/>
  <p:tag name="ARTICULATE_PRESENTER_VERSION" val="8"/>
  <p:tag name="ARTICULATE_USED_PAGE_ORIENTATION" val="1"/>
  <p:tag name="ARTICULATE_USED_PAGE_SIZE" val="7"/>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64"/>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265"/>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266"/>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267"/>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267"/>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57"/>
  <p:tag name="ARTICULATE_USED_LAYOUT" val="2"/>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258"/>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59"/>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261"/>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262"/>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263"/>
  <p:tag name="ARTICULATE_USED_LAYOUT" val="2"/>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1795</Words>
  <Application>Microsoft Office PowerPoint</Application>
  <PresentationFormat>Widescreen</PresentationFormat>
  <Paragraphs>96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Walbaum Text</vt:lpstr>
      <vt:lpstr>Office Theme</vt:lpstr>
      <vt:lpstr>PowerPoint Presentation</vt:lpstr>
      <vt:lpstr>To begin, log into PageUp by visiting: https://msstate.pageuppeople.com</vt:lpstr>
      <vt:lpstr>Complete the DUO login using your netID and password to enter PageUp.</vt:lpstr>
      <vt:lpstr>Once you have logged into PageUp, select the hamburger icon in the upper left hand corner of the page as seen below.** Then select new job to begin.</vt:lpstr>
      <vt:lpstr>This is your start page to create your PARF.  </vt:lpstr>
      <vt:lpstr>Next select an appropriate template.</vt:lpstr>
      <vt:lpstr>New Job Page- PARF information</vt:lpstr>
      <vt:lpstr>New Job Page- Headcount Management</vt:lpstr>
      <vt:lpstr>New Job Page- Position Details</vt:lpstr>
      <vt:lpstr>New Job Page- Position Details</vt:lpstr>
      <vt:lpstr>New Job Page- Position Details</vt:lpstr>
      <vt:lpstr>New Job Page- HRM</vt:lpstr>
      <vt:lpstr>New Job Page- Funding Information</vt:lpstr>
      <vt:lpstr>New Job Page- Funding Information</vt:lpstr>
      <vt:lpstr>New Job Page- Position Description</vt:lpstr>
      <vt:lpstr>New Job Page- Position Description</vt:lpstr>
      <vt:lpstr>New Job Page- Search Committee</vt:lpstr>
      <vt:lpstr>New Job Page- Advertising Details</vt:lpstr>
      <vt:lpstr>New Job Page- Users and Approvals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Skelton, Brad</dc:creator>
  <cp:lastModifiedBy>Skelton, Brad</cp:lastModifiedBy>
  <cp:revision>77</cp:revision>
  <dcterms:created xsi:type="dcterms:W3CDTF">2022-05-12T15:45:42Z</dcterms:created>
  <dcterms:modified xsi:type="dcterms:W3CDTF">2022-05-24T17:03:29Z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88BBDC27-E510-404E-8D29-DB8E8E924A24</vt:lpwstr>
  </property>
  <property fmtid="{D5CDD505-2E9C-101B-9397-08002B2CF9AE}" pid="6" name="ArticulateProjectFull">
    <vt:lpwstr>C:\Users\bks14\Pictures\PageUpTraining\PageUp Hiring Coordinator Training.ppta</vt:lpwstr>
  </property>
</Properties>
</file>